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notesSlides/notesSlide2.xml" ContentType="application/vnd.openxmlformats-officedocument.presentationml.notesSlide+xml"/>
  <Override PartName="/customXml/itemProps1.xml" ContentType="application/vnd.openxmlformats-officedocument.customXmlProperties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notesSlides/notesSlide38.xml" ContentType="application/vnd.openxmlformats-officedocument.presentationml.notesSlide+xml"/>
  <Override PartName="/ppt/notesSlides/notesSlide49.xml" ContentType="application/vnd.openxmlformats-officedocument.presentationml.notesSlide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56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notesSlides/notesSlide34.xml" ContentType="application/vnd.openxmlformats-officedocument.presentationml.notesSlide+xml"/>
  <Override PartName="/ppt/theme/themeOverride1.xml" ContentType="application/vnd.openxmlformats-officedocument.themeOverr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notesSlides/notesSlide23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52.xml" ContentType="application/vnd.openxmlformats-officedocument.presentationml.notesSlide+xml"/>
  <Override PartName="/docProps/custom.xml" ContentType="application/vnd.openxmlformats-officedocument.custom-properties+xml"/>
  <Override PartName="/ppt/notesSlides/notesSlide12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3.xml" ContentType="application/vnd.openxmlformats-officedocument.drawingml.chart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viewProps.xml" ContentType="application/vnd.openxmlformats-officedocument.presentationml.viewProps+xml"/>
  <Override PartName="/customXml/itemProps2.xml" ContentType="application/vnd.openxmlformats-officedocument.customXml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48.xml" ContentType="application/vnd.openxmlformats-officedocument.presentationml.slide+xml"/>
  <Override PartName="/ppt/slides/slide66.xml" ContentType="application/vnd.openxmlformats-officedocument.presentationml.slide+xml"/>
  <Default Extension="png" ContentType="image/png"/>
  <Override PartName="/ppt/notesSlides/notesSlide3.xml" ContentType="application/vnd.openxmlformats-officedocument.presentationml.notesSlide+xml"/>
  <Default Extension="bin" ContentType="application/vnd.openxmlformats-officedocument.oleObject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theme/theme2.xml" ContentType="application/vnd.openxmlformats-officedocument.theme+xml"/>
  <Override PartName="/ppt/notesSlides/notesSlide39.xml" ContentType="application/vnd.openxmlformats-officedocument.presentationml.notesSlide+xml"/>
  <Override PartName="/ppt/notesSlides/notesSlide57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33.xml" ContentType="application/vnd.openxmlformats-officedocument.presentationml.slide+xml"/>
  <Override PartName="/ppt/slides/slide44.xml" ContentType="application/vnd.openxmlformats-officedocument.presentationml.slide+xml"/>
  <Override PartName="/ppt/slides/slide62.xml" ContentType="application/vnd.openxmlformats-officedocument.presentationml.slide+xml"/>
  <Override PartName="/ppt/slideLayouts/slideLayout3.xml" ContentType="application/vnd.openxmlformats-officedocument.presentationml.slideLayout+xml"/>
  <Default Extension="emf" ContentType="image/x-emf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46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22.xml" ContentType="application/vnd.openxmlformats-officedocument.presentationml.slide+xml"/>
  <Override PartName="/ppt/slides/slide51.xml" ContentType="application/vnd.openxmlformats-officedocument.presentationml.slide+xml"/>
  <Override PartName="/ppt/notesSlides/notesSlide2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53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60.xml" ContentType="application/vnd.openxmlformats-officedocument.presentationml.notesSlide+xml"/>
  <Default Extension="vml" ContentType="application/vnd.openxmlformats-officedocument.vmlDrawing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4.xml" ContentType="application/vnd.openxmlformats-officedocument.drawingml.chart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handoutMasters/handoutMaster1.xml" ContentType="application/vnd.openxmlformats-officedocument.presentationml.handoutMaster+xml"/>
  <Override PartName="/ppt/notesSlides/notesSlide4.xml" ContentType="application/vnd.openxmlformats-officedocument.presentationml.notesSlide+xml"/>
  <Override PartName="/ppt/charts/chart2.xml" ContentType="application/vnd.openxmlformats-officedocument.drawingml.chart+xml"/>
  <Override PartName="/docProps/core.xml" ContentType="application/vnd.openxmlformats-package.core-properties+xml"/>
  <Default Extension="mp4" ContentType="video/unknown"/>
  <Override PartName="/customXml/itemProps3.xml" ContentType="application/vnd.openxmlformats-officedocument.customXml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notesSlides/notesSlide29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58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notesSlides/notesSlide18.xml" ContentType="application/vnd.openxmlformats-officedocument.presentationml.notesSlide+xml"/>
  <Override PartName="/ppt/notesSlides/notesSlide36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notesSlides/notesSlide25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54.xml" ContentType="application/vnd.openxmlformats-officedocument.presentationml.notes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notesSlides/notesSlide14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slideMasters/slideMaster2.xml" ContentType="application/vnd.openxmlformats-officedocument.presentationml.slideMaster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57.xml" ContentType="application/vnd.openxmlformats-officedocument.presentationml.slid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59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46.xml" ContentType="application/vnd.openxmlformats-officedocument.presentationml.slide+xml"/>
  <Override PartName="/ppt/slides/slide64.xml" ContentType="application/vnd.openxmlformats-officedocument.presentationml.slide+xml"/>
  <Override PartName="/ppt/slideLayouts/slideLayout5.xml" ContentType="application/vnd.openxmlformats-officedocument.presentationml.slideLayout+xml"/>
  <Override PartName="/ppt/notesSlides/notesSlide19.xml" ContentType="application/vnd.openxmlformats-officedocument.presentationml.notesSlide+xml"/>
  <Override PartName="/ppt/notesSlides/notesSlide48.xml" ContentType="application/vnd.openxmlformats-officedocument.presentationml.notesSlide+xml"/>
  <Override PartName="/ppt/slides/slide24.xml" ContentType="application/vnd.openxmlformats-officedocument.presentationml.slide+xml"/>
  <Override PartName="/ppt/slides/slide35.xml" ContentType="application/vnd.openxmlformats-officedocument.presentationml.slide+xml"/>
  <Override PartName="/ppt/slides/slide53.xml" ContentType="application/vnd.openxmlformats-officedocument.presentationml.slide+xml"/>
  <Default Extension="jpeg" ContentType="image/jpeg"/>
  <Override PartName="/ppt/notesSlides/notesSlide37.xml" ContentType="application/vnd.openxmlformats-officedocument.presentationml.notesSlide+xml"/>
  <Override PartName="/ppt/notesSlides/notesSlide55.xml" ContentType="application/vnd.openxmlformats-officedocument.presentationml.notesSlide+xml"/>
  <Override PartName="/ppt/slides/slide13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44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4"/>
    <p:sldMasterId id="2147483662" r:id="rId5"/>
  </p:sldMasterIdLst>
  <p:notesMasterIdLst>
    <p:notesMasterId r:id="rId74"/>
  </p:notesMasterIdLst>
  <p:handoutMasterIdLst>
    <p:handoutMasterId r:id="rId75"/>
  </p:handoutMasterIdLst>
  <p:sldIdLst>
    <p:sldId id="649" r:id="rId6"/>
    <p:sldId id="616" r:id="rId7"/>
    <p:sldId id="408" r:id="rId8"/>
    <p:sldId id="509" r:id="rId9"/>
    <p:sldId id="510" r:id="rId10"/>
    <p:sldId id="511" r:id="rId11"/>
    <p:sldId id="521" r:id="rId12"/>
    <p:sldId id="522" r:id="rId13"/>
    <p:sldId id="527" r:id="rId14"/>
    <p:sldId id="528" r:id="rId15"/>
    <p:sldId id="529" r:id="rId16"/>
    <p:sldId id="531" r:id="rId17"/>
    <p:sldId id="532" r:id="rId18"/>
    <p:sldId id="534" r:id="rId19"/>
    <p:sldId id="535" r:id="rId20"/>
    <p:sldId id="540" r:id="rId21"/>
    <p:sldId id="541" r:id="rId22"/>
    <p:sldId id="542" r:id="rId23"/>
    <p:sldId id="543" r:id="rId24"/>
    <p:sldId id="545" r:id="rId25"/>
    <p:sldId id="617" r:id="rId26"/>
    <p:sldId id="618" r:id="rId27"/>
    <p:sldId id="619" r:id="rId28"/>
    <p:sldId id="620" r:id="rId29"/>
    <p:sldId id="621" r:id="rId30"/>
    <p:sldId id="622" r:id="rId31"/>
    <p:sldId id="623" r:id="rId32"/>
    <p:sldId id="624" r:id="rId33"/>
    <p:sldId id="625" r:id="rId34"/>
    <p:sldId id="626" r:id="rId35"/>
    <p:sldId id="627" r:id="rId36"/>
    <p:sldId id="628" r:id="rId37"/>
    <p:sldId id="629" r:id="rId38"/>
    <p:sldId id="630" r:id="rId39"/>
    <p:sldId id="632" r:id="rId40"/>
    <p:sldId id="634" r:id="rId41"/>
    <p:sldId id="635" r:id="rId42"/>
    <p:sldId id="636" r:id="rId43"/>
    <p:sldId id="639" r:id="rId44"/>
    <p:sldId id="640" r:id="rId45"/>
    <p:sldId id="641" r:id="rId46"/>
    <p:sldId id="642" r:id="rId47"/>
    <p:sldId id="643" r:id="rId48"/>
    <p:sldId id="644" r:id="rId49"/>
    <p:sldId id="645" r:id="rId50"/>
    <p:sldId id="646" r:id="rId51"/>
    <p:sldId id="647" r:id="rId52"/>
    <p:sldId id="648" r:id="rId53"/>
    <p:sldId id="547" r:id="rId54"/>
    <p:sldId id="523" r:id="rId55"/>
    <p:sldId id="548" r:id="rId56"/>
    <p:sldId id="549" r:id="rId57"/>
    <p:sldId id="550" r:id="rId58"/>
    <p:sldId id="551" r:id="rId59"/>
    <p:sldId id="552" r:id="rId60"/>
    <p:sldId id="554" r:id="rId61"/>
    <p:sldId id="555" r:id="rId62"/>
    <p:sldId id="556" r:id="rId63"/>
    <p:sldId id="557" r:id="rId64"/>
    <p:sldId id="559" r:id="rId65"/>
    <p:sldId id="561" r:id="rId66"/>
    <p:sldId id="562" r:id="rId67"/>
    <p:sldId id="563" r:id="rId68"/>
    <p:sldId id="564" r:id="rId69"/>
    <p:sldId id="565" r:id="rId70"/>
    <p:sldId id="515" r:id="rId71"/>
    <p:sldId id="481" r:id="rId72"/>
    <p:sldId id="371" r:id="rId73"/>
  </p:sldIdLst>
  <p:sldSz cx="9144000" cy="6858000" type="screen4x3"/>
  <p:notesSz cx="6797675" cy="987425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0000FF"/>
    <a:srgbClr val="0033CC"/>
    <a:srgbClr val="EEF2F6"/>
    <a:srgbClr val="FFFF99"/>
    <a:srgbClr val="FFCC66"/>
    <a:srgbClr val="333333"/>
    <a:srgbClr val="FFFFCC"/>
    <a:srgbClr val="33CC33"/>
    <a:srgbClr val="FF0066"/>
    <a:srgbClr val="80C535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8FB837D-C827-4EFA-A057-4D05807E0F7C}" styleName="테마 스타일 1 - 강조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638B1855-1B75-4FBE-930C-398BA8C253C6}" styleName="테마 스타일 2 - 강조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8D230F3-CF80-4859-8CE7-A43EE81993B5}" styleName="밝은 스타일 1 - 강조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74C1A8A3-306A-4EB7-A6B1-4F7E0EB9C5D6}" styleName="보통 스타일 3 - 강조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125E5076-3810-47DD-B79F-674D7AD40C01}" styleName="어두운 스타일 1 - 강조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27F97BB-C833-4FB7-BDE5-3F7075034690}" styleName="테마 스타일 2 - 강조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85BE263C-DBD7-4A20-BB59-AAB30ACAA65A}" styleName="보통 스타일 3 - 강조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306799F8-075E-4A3A-A7F6-7FBC6576F1A4}" styleName="테마 스타일 2 - 강조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55" autoAdjust="0"/>
    <p:restoredTop sz="93375" autoAdjust="0"/>
  </p:normalViewPr>
  <p:slideViewPr>
    <p:cSldViewPr>
      <p:cViewPr>
        <p:scale>
          <a:sx n="100" d="100"/>
          <a:sy n="100" d="100"/>
        </p:scale>
        <p:origin x="-1188" y="-228"/>
      </p:cViewPr>
      <p:guideLst>
        <p:guide orient="horz" pos="255"/>
        <p:guide orient="horz" pos="436"/>
        <p:guide orient="horz" pos="1026"/>
        <p:guide pos="340"/>
        <p:guide pos="5012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540"/>
    </p:cViewPr>
  </p:sorterViewPr>
  <p:notesViewPr>
    <p:cSldViewPr>
      <p:cViewPr varScale="1">
        <p:scale>
          <a:sx n="89" d="100"/>
          <a:sy n="89" d="100"/>
        </p:scale>
        <p:origin x="-2676" y="-96"/>
      </p:cViewPr>
      <p:guideLst>
        <p:guide orient="horz" pos="3110"/>
        <p:guide pos="2141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76" Type="http://schemas.openxmlformats.org/officeDocument/2006/relationships/presProps" Target="presProps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66" Type="http://schemas.openxmlformats.org/officeDocument/2006/relationships/slide" Target="slides/slide61.xml"/><Relationship Id="rId74" Type="http://schemas.openxmlformats.org/officeDocument/2006/relationships/notesMaster" Target="notesMasters/notesMaster1.xml"/><Relationship Id="rId79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61" Type="http://schemas.openxmlformats.org/officeDocument/2006/relationships/slide" Target="slides/slide56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77" Type="http://schemas.openxmlformats.org/officeDocument/2006/relationships/viewProps" Target="viewProps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slide" Target="slides/slide65.xml"/><Relationship Id="rId75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oleObject" Target="file:///C:\Users\nhn\AppData\Local\Microsoft\Windows\Temporary%20Internet%20Files\Content.IE5\FCIJGD8Y\&#47532;&#53272;&#49828;&#53944;,&#50857;&#47049;&#48320;&#54868;_&#53580;&#49828;&#53944;%5b1%5d.xlsx" TargetMode="External"/><Relationship Id="rId1" Type="http://schemas.openxmlformats.org/officeDocument/2006/relationships/themeOverride" Target="../theme/themeOverride1.xm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nhn\AppData\Local\Microsoft\Windows\Temporary%20Internet%20Files\Content.IE5\FCIJGD8Y\&#47532;&#53272;&#49828;&#53944;,&#50857;&#47049;&#48320;&#54868;_&#53580;&#49828;&#53944;%5b1%5d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nhn\AppData\Local\Microsoft\Windows\Temporary%20Internet%20Files\Content.IE5\FCIJGD8Y\&#47532;&#53272;&#49828;&#53944;,&#50857;&#47049;&#48320;&#54868;_&#53580;&#49828;&#53944;%5b1%5d.xlsx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nhn\AppData\Local\Microsoft\Windows\Temporary%20Internet%20Files\Content.IE5\FCIJGD8Y\&#47532;&#53272;&#49828;&#53944;,&#50857;&#47049;&#48320;&#54868;_&#53580;&#49828;&#53944;%5b1%5d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ko-KR"/>
  <c:clrMapOvr bg1="lt1" tx1="dk1" bg2="lt2" tx2="dk2" accent1="accent1" accent2="accent2" accent3="accent3" accent4="accent4" accent5="accent5" accent6="accent6" hlink="hlink" folHlink="folHlink"/>
  <c:pivotSource>
    <c:name>[리퀘스트,용량변화_테스트(1).xlsx]Sheet3!피벗 테이블4</c:name>
    <c:fmtId val="-1"/>
  </c:pivotSource>
  <c:chart>
    <c:pivotFmts>
      <c:pivotFmt>
        <c:idx val="0"/>
        <c:marker>
          <c:symbol val="none"/>
        </c:marker>
      </c:pivotFmt>
      <c:pivotFmt>
        <c:idx val="1"/>
        <c:marker>
          <c:symbol val="none"/>
        </c:marker>
      </c:pivotFmt>
      <c:pivotFmt>
        <c:idx val="2"/>
        <c:marker>
          <c:symbol val="none"/>
        </c:marker>
      </c:pivotFmt>
      <c:pivotFmt>
        <c:idx val="3"/>
        <c:marker>
          <c:symbol val="none"/>
        </c:marker>
      </c:pivotFmt>
      <c:pivotFmt>
        <c:idx val="4"/>
        <c:marker>
          <c:symbol val="none"/>
        </c:marker>
      </c:pivotFmt>
      <c:pivotFmt>
        <c:idx val="5"/>
        <c:marker>
          <c:symbol val="none"/>
        </c:marker>
      </c:pivotFmt>
      <c:pivotFmt>
        <c:idx val="6"/>
        <c:marker>
          <c:symbol val="none"/>
        </c:marker>
      </c:pivotFmt>
      <c:pivotFmt>
        <c:idx val="7"/>
        <c:marker>
          <c:symbol val="none"/>
        </c:marker>
      </c:pivotFmt>
      <c:pivotFmt>
        <c:idx val="8"/>
        <c:marker>
          <c:symbol val="none"/>
        </c:marker>
      </c:pivotFmt>
      <c:pivotFmt>
        <c:idx val="9"/>
        <c:spPr>
          <a:ln>
            <a:solidFill>
              <a:srgbClr val="0070C0"/>
            </a:solidFill>
          </a:ln>
        </c:spPr>
        <c:marker>
          <c:symbol val="none"/>
        </c:marker>
      </c:pivotFmt>
      <c:pivotFmt>
        <c:idx val="10"/>
        <c:marker>
          <c:symbol val="none"/>
        </c:marker>
      </c:pivotFmt>
      <c:pivotFmt>
        <c:idx val="11"/>
        <c:marker>
          <c:symbol val="none"/>
        </c:marker>
      </c:pivotFmt>
      <c:pivotFmt>
        <c:idx val="12"/>
        <c:marker>
          <c:symbol val="none"/>
        </c:marker>
      </c:pivotFmt>
      <c:pivotFmt>
        <c:idx val="13"/>
        <c:marker>
          <c:symbol val="none"/>
        </c:marker>
      </c:pivotFmt>
      <c:pivotFmt>
        <c:idx val="14"/>
        <c:marker>
          <c:symbol val="none"/>
        </c:marker>
      </c:pivotFmt>
      <c:pivotFmt>
        <c:idx val="15"/>
        <c:marker>
          <c:symbol val="none"/>
        </c:marker>
      </c:pivotFmt>
      <c:pivotFmt>
        <c:idx val="16"/>
        <c:marker>
          <c:symbol val="none"/>
        </c:marker>
      </c:pivotFmt>
      <c:pivotFmt>
        <c:idx val="17"/>
        <c:spPr>
          <a:ln>
            <a:solidFill>
              <a:srgbClr val="0070C0"/>
            </a:solidFill>
          </a:ln>
        </c:spPr>
        <c:marker>
          <c:symbol val="none"/>
        </c:marker>
      </c:pivotFmt>
      <c:pivotFmt>
        <c:idx val="18"/>
        <c:spPr>
          <a:ln>
            <a:solidFill>
              <a:srgbClr val="92D050"/>
            </a:solidFill>
          </a:ln>
        </c:spPr>
        <c:marker>
          <c:spPr>
            <a:ln>
              <a:solidFill>
                <a:srgbClr val="92D050"/>
              </a:solidFill>
            </a:ln>
          </c:spPr>
        </c:marker>
      </c:pivotFmt>
      <c:pivotFmt>
        <c:idx val="19"/>
        <c:spPr>
          <a:ln>
            <a:solidFill>
              <a:srgbClr val="92D050"/>
            </a:solidFill>
          </a:ln>
        </c:spPr>
        <c:marker>
          <c:spPr>
            <a:ln>
              <a:solidFill>
                <a:srgbClr val="92D050"/>
              </a:solidFill>
            </a:ln>
          </c:spPr>
        </c:marker>
      </c:pivotFmt>
      <c:pivotFmt>
        <c:idx val="20"/>
        <c:marker>
          <c:symbol val="none"/>
        </c:marker>
      </c:pivotFmt>
      <c:pivotFmt>
        <c:idx val="21"/>
        <c:spPr>
          <a:ln>
            <a:solidFill>
              <a:srgbClr val="0070C0"/>
            </a:solidFill>
          </a:ln>
        </c:spPr>
        <c:marker>
          <c:symbol val="none"/>
        </c:marker>
      </c:pivotFmt>
      <c:pivotFmt>
        <c:idx val="22"/>
        <c:spPr>
          <a:ln>
            <a:solidFill>
              <a:srgbClr val="92D050"/>
            </a:solidFill>
          </a:ln>
        </c:spPr>
        <c:marker>
          <c:spPr>
            <a:ln>
              <a:solidFill>
                <a:srgbClr val="92D050"/>
              </a:solidFill>
            </a:ln>
          </c:spPr>
        </c:marker>
      </c:pivotFmt>
      <c:pivotFmt>
        <c:idx val="23"/>
        <c:spPr>
          <a:ln>
            <a:solidFill>
              <a:srgbClr val="92D050"/>
            </a:solidFill>
          </a:ln>
        </c:spPr>
        <c:marker>
          <c:spPr>
            <a:ln>
              <a:solidFill>
                <a:srgbClr val="92D050"/>
              </a:solidFill>
            </a:ln>
          </c:spPr>
        </c:marker>
      </c:pivotFmt>
    </c:pivotFmts>
    <c:plotArea>
      <c:layout/>
      <c:lineChart>
        <c:grouping val="standard"/>
        <c:ser>
          <c:idx val="0"/>
          <c:order val="0"/>
          <c:tx>
            <c:strRef>
              <c:f>Sheet3!$B$38:$B$41</c:f>
              <c:strCache>
                <c:ptCount val="1"/>
                <c:pt idx="0">
                  <c:v>용량 동일(200k), 리퀘스트 다를 때  - 100 - 1</c:v>
                </c:pt>
              </c:strCache>
            </c:strRef>
          </c:tx>
          <c:spPr>
            <a:ln cap="flat">
              <a:solidFill>
                <a:srgbClr val="0070C0"/>
              </a:solidFill>
              <a:prstDash val="sysDot"/>
              <a:miter lim="800000"/>
            </a:ln>
          </c:spPr>
          <c:marker>
            <c:symbol val="none"/>
          </c:marker>
          <c:cat>
            <c:strRef>
              <c:f>Sheet3!$A$42:$A$45</c:f>
              <c:strCache>
                <c:ptCount val="4"/>
                <c:pt idx="0">
                  <c:v>r80</c:v>
                </c:pt>
                <c:pt idx="1">
                  <c:v>r40</c:v>
                </c:pt>
                <c:pt idx="2">
                  <c:v>r20</c:v>
                </c:pt>
                <c:pt idx="3">
                  <c:v>r10</c:v>
                </c:pt>
              </c:strCache>
            </c:strRef>
          </c:cat>
          <c:val>
            <c:numRef>
              <c:f>Sheet3!$B$42:$B$45</c:f>
              <c:numCache>
                <c:formatCode>_(* #,##0_);_(* \(#,##0\);_(* "-"_);_(@_)</c:formatCode>
                <c:ptCount val="4"/>
                <c:pt idx="0">
                  <c:v>162.80000000000001</c:v>
                </c:pt>
                <c:pt idx="1">
                  <c:v>103.5</c:v>
                </c:pt>
                <c:pt idx="2">
                  <c:v>74</c:v>
                </c:pt>
                <c:pt idx="3">
                  <c:v>69.400000000000006</c:v>
                </c:pt>
              </c:numCache>
            </c:numRef>
          </c:val>
        </c:ser>
        <c:ser>
          <c:idx val="1"/>
          <c:order val="1"/>
          <c:tx>
            <c:strRef>
              <c:f>Sheet3!$D$38:$D$41</c:f>
              <c:strCache>
                <c:ptCount val="1"/>
                <c:pt idx="0">
                  <c:v>용량 동일(200k), 리퀘스트 다를 때  - 2 - 1</c:v>
                </c:pt>
              </c:strCache>
            </c:strRef>
          </c:tx>
          <c:spPr>
            <a:ln cap="flat">
              <a:solidFill>
                <a:srgbClr val="0070C0"/>
              </a:solidFill>
              <a:prstDash val="sysDot"/>
              <a:miter lim="800000"/>
            </a:ln>
          </c:spPr>
          <c:marker>
            <c:symbol val="none"/>
          </c:marker>
          <c:cat>
            <c:strRef>
              <c:f>Sheet3!$A$42:$A$45</c:f>
              <c:strCache>
                <c:ptCount val="4"/>
                <c:pt idx="0">
                  <c:v>r80</c:v>
                </c:pt>
                <c:pt idx="1">
                  <c:v>r40</c:v>
                </c:pt>
                <c:pt idx="2">
                  <c:v>r20</c:v>
                </c:pt>
                <c:pt idx="3">
                  <c:v>r10</c:v>
                </c:pt>
              </c:strCache>
            </c:strRef>
          </c:cat>
          <c:val>
            <c:numRef>
              <c:f>Sheet3!$D$42:$D$45</c:f>
              <c:numCache>
                <c:formatCode>_(* #,##0_);_(* \(#,##0\);_(* "-"_);_(@_)</c:formatCode>
                <c:ptCount val="4"/>
                <c:pt idx="0">
                  <c:v>4041.2</c:v>
                </c:pt>
                <c:pt idx="1">
                  <c:v>2693.6</c:v>
                </c:pt>
                <c:pt idx="2">
                  <c:v>2777.9</c:v>
                </c:pt>
                <c:pt idx="3">
                  <c:v>2188.3000000000002</c:v>
                </c:pt>
              </c:numCache>
            </c:numRef>
          </c:val>
        </c:ser>
        <c:ser>
          <c:idx val="2"/>
          <c:order val="2"/>
          <c:tx>
            <c:strRef>
              <c:f>Sheet3!$G$38:$G$41</c:f>
              <c:strCache>
                <c:ptCount val="1"/>
                <c:pt idx="0">
                  <c:v>용량 동일(400k), 리퀘스트 다를 때  - 100 - 1</c:v>
                </c:pt>
              </c:strCache>
            </c:strRef>
          </c:tx>
          <c:spPr>
            <a:ln cap="flat">
              <a:solidFill>
                <a:schemeClr val="tx2"/>
              </a:solidFill>
              <a:prstDash val="sysDot"/>
              <a:miter lim="800000"/>
            </a:ln>
          </c:spPr>
          <c:marker>
            <c:spPr>
              <a:noFill/>
              <a:ln>
                <a:noFill/>
              </a:ln>
            </c:spPr>
          </c:marker>
          <c:cat>
            <c:strRef>
              <c:f>Sheet3!$A$42:$A$45</c:f>
              <c:strCache>
                <c:ptCount val="4"/>
                <c:pt idx="0">
                  <c:v>r80</c:v>
                </c:pt>
                <c:pt idx="1">
                  <c:v>r40</c:v>
                </c:pt>
                <c:pt idx="2">
                  <c:v>r20</c:v>
                </c:pt>
                <c:pt idx="3">
                  <c:v>r10</c:v>
                </c:pt>
              </c:strCache>
            </c:strRef>
          </c:cat>
          <c:val>
            <c:numRef>
              <c:f>Sheet3!$G$42:$G$45</c:f>
              <c:numCache>
                <c:formatCode>_(* #,##0_);_(* \(#,##0\);_(* "-"_);_(@_)</c:formatCode>
                <c:ptCount val="4"/>
                <c:pt idx="0">
                  <c:v>151.69999999999999</c:v>
                </c:pt>
                <c:pt idx="1">
                  <c:v>102.4</c:v>
                </c:pt>
                <c:pt idx="2">
                  <c:v>110.3</c:v>
                </c:pt>
                <c:pt idx="3">
                  <c:v>84</c:v>
                </c:pt>
              </c:numCache>
            </c:numRef>
          </c:val>
        </c:ser>
        <c:ser>
          <c:idx val="3"/>
          <c:order val="3"/>
          <c:tx>
            <c:strRef>
              <c:f>Sheet3!$I$38:$I$41</c:f>
              <c:strCache>
                <c:ptCount val="1"/>
                <c:pt idx="0">
                  <c:v>용량 동일(400k), 리퀘스트 다를 때  - 2 - 1</c:v>
                </c:pt>
              </c:strCache>
            </c:strRef>
          </c:tx>
          <c:spPr>
            <a:ln cap="flat">
              <a:solidFill>
                <a:schemeClr val="tx2"/>
              </a:solidFill>
              <a:prstDash val="sysDot"/>
              <a:miter lim="800000"/>
            </a:ln>
          </c:spPr>
          <c:marker>
            <c:spPr>
              <a:ln>
                <a:noFill/>
              </a:ln>
            </c:spPr>
          </c:marker>
          <c:cat>
            <c:strRef>
              <c:f>Sheet3!$A$42:$A$45</c:f>
              <c:strCache>
                <c:ptCount val="4"/>
                <c:pt idx="0">
                  <c:v>r80</c:v>
                </c:pt>
                <c:pt idx="1">
                  <c:v>r40</c:v>
                </c:pt>
                <c:pt idx="2">
                  <c:v>r20</c:v>
                </c:pt>
                <c:pt idx="3">
                  <c:v>r10</c:v>
                </c:pt>
              </c:strCache>
            </c:strRef>
          </c:cat>
          <c:val>
            <c:numRef>
              <c:f>Sheet3!$I$42:$I$45</c:f>
              <c:numCache>
                <c:formatCode>_(* #,##0_);_(* \(#,##0\);_(* "-"_);_(@_)</c:formatCode>
                <c:ptCount val="4"/>
                <c:pt idx="0">
                  <c:v>4217.5</c:v>
                </c:pt>
                <c:pt idx="1">
                  <c:v>3693.8</c:v>
                </c:pt>
                <c:pt idx="2">
                  <c:v>3368.7</c:v>
                </c:pt>
                <c:pt idx="3">
                  <c:v>2981.5</c:v>
                </c:pt>
              </c:numCache>
            </c:numRef>
          </c:val>
        </c:ser>
        <c:dLbls/>
        <c:marker val="1"/>
        <c:axId val="47298816"/>
        <c:axId val="47390720"/>
      </c:lineChart>
      <c:catAx>
        <c:axId val="47298816"/>
        <c:scaling>
          <c:orientation val="minMax"/>
        </c:scaling>
        <c:axPos val="b"/>
        <c:tickLblPos val="nextTo"/>
        <c:crossAx val="47390720"/>
        <c:crosses val="autoZero"/>
        <c:auto val="1"/>
        <c:lblAlgn val="ctr"/>
        <c:lblOffset val="100"/>
      </c:catAx>
      <c:valAx>
        <c:axId val="47390720"/>
        <c:scaling>
          <c:orientation val="minMax"/>
          <c:max val="14000"/>
        </c:scaling>
        <c:axPos val="l"/>
        <c:majorGridlines/>
        <c:numFmt formatCode="_(* #,##0_);_(* \(#,##0\);_(* &quot;-&quot;_);_(@_)" sourceLinked="1"/>
        <c:tickLblPos val="nextTo"/>
        <c:crossAx val="47298816"/>
        <c:crosses val="autoZero"/>
        <c:crossBetween val="between"/>
      </c:valAx>
    </c:plotArea>
    <c:legend>
      <c:legendPos val="t"/>
      <c:layout/>
    </c:legend>
    <c:plotVisOnly val="1"/>
    <c:dispBlanksAs val="gap"/>
  </c:chart>
  <c:externalData r:id="rId2"/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</c:extLst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ko-KR"/>
  <c:chart>
    <c:pivotFmts>
      <c:pivotFmt>
        <c:idx val="0"/>
        <c:marker>
          <c:symbol val="none"/>
        </c:marker>
      </c:pivotFmt>
      <c:pivotFmt>
        <c:idx val="1"/>
        <c:marker>
          <c:symbol val="none"/>
        </c:marker>
      </c:pivotFmt>
      <c:pivotFmt>
        <c:idx val="2"/>
        <c:marker>
          <c:symbol val="none"/>
        </c:marker>
      </c:pivotFmt>
      <c:pivotFmt>
        <c:idx val="3"/>
        <c:marker>
          <c:symbol val="none"/>
        </c:marker>
      </c:pivotFmt>
      <c:pivotFmt>
        <c:idx val="4"/>
        <c:marker>
          <c:symbol val="none"/>
        </c:marker>
      </c:pivotFmt>
      <c:pivotFmt>
        <c:idx val="5"/>
        <c:marker>
          <c:symbol val="none"/>
        </c:marker>
      </c:pivotFmt>
      <c:pivotFmt>
        <c:idx val="6"/>
        <c:marker>
          <c:symbol val="none"/>
        </c:marker>
      </c:pivotFmt>
      <c:pivotFmt>
        <c:idx val="7"/>
        <c:marker>
          <c:symbol val="none"/>
        </c:marker>
      </c:pivotFmt>
      <c:pivotFmt>
        <c:idx val="8"/>
        <c:marker>
          <c:symbol val="none"/>
        </c:marker>
      </c:pivotFmt>
      <c:pivotFmt>
        <c:idx val="9"/>
        <c:spPr>
          <a:ln>
            <a:solidFill>
              <a:srgbClr val="0070C0"/>
            </a:solidFill>
          </a:ln>
        </c:spPr>
        <c:marker>
          <c:symbol val="none"/>
        </c:marker>
      </c:pivotFmt>
      <c:pivotFmt>
        <c:idx val="10"/>
        <c:marker>
          <c:symbol val="none"/>
        </c:marker>
      </c:pivotFmt>
      <c:pivotFmt>
        <c:idx val="11"/>
        <c:marker>
          <c:symbol val="none"/>
        </c:marker>
      </c:pivotFmt>
      <c:pivotFmt>
        <c:idx val="12"/>
        <c:marker>
          <c:symbol val="none"/>
        </c:marker>
      </c:pivotFmt>
      <c:pivotFmt>
        <c:idx val="13"/>
        <c:marker>
          <c:symbol val="none"/>
        </c:marker>
      </c:pivotFmt>
      <c:pivotFmt>
        <c:idx val="14"/>
        <c:marker>
          <c:symbol val="none"/>
        </c:marker>
      </c:pivotFmt>
      <c:pivotFmt>
        <c:idx val="15"/>
        <c:marker>
          <c:symbol val="none"/>
        </c:marker>
      </c:pivotFmt>
      <c:pivotFmt>
        <c:idx val="16"/>
        <c:marker>
          <c:symbol val="none"/>
        </c:marker>
      </c:pivotFmt>
      <c:pivotFmt>
        <c:idx val="17"/>
        <c:spPr>
          <a:ln>
            <a:solidFill>
              <a:srgbClr val="0070C0"/>
            </a:solidFill>
          </a:ln>
        </c:spPr>
        <c:marker>
          <c:symbol val="none"/>
        </c:marker>
      </c:pivotFmt>
      <c:pivotFmt>
        <c:idx val="18"/>
        <c:spPr>
          <a:ln>
            <a:solidFill>
              <a:srgbClr val="92D050"/>
            </a:solidFill>
          </a:ln>
        </c:spPr>
        <c:marker>
          <c:spPr>
            <a:ln>
              <a:solidFill>
                <a:srgbClr val="92D050"/>
              </a:solidFill>
            </a:ln>
          </c:spPr>
        </c:marker>
      </c:pivotFmt>
      <c:pivotFmt>
        <c:idx val="19"/>
        <c:spPr>
          <a:ln>
            <a:solidFill>
              <a:srgbClr val="92D050"/>
            </a:solidFill>
          </a:ln>
        </c:spPr>
        <c:marker>
          <c:spPr>
            <a:ln>
              <a:solidFill>
                <a:srgbClr val="92D050"/>
              </a:solidFill>
            </a:ln>
          </c:spPr>
        </c:marker>
      </c:pivotFmt>
      <c:pivotFmt>
        <c:idx val="20"/>
        <c:marker>
          <c:symbol val="none"/>
        </c:marker>
      </c:pivotFmt>
      <c:pivotFmt>
        <c:idx val="21"/>
        <c:spPr>
          <a:ln>
            <a:solidFill>
              <a:srgbClr val="0070C0"/>
            </a:solidFill>
          </a:ln>
        </c:spPr>
        <c:marker>
          <c:symbol val="none"/>
        </c:marker>
      </c:pivotFmt>
      <c:pivotFmt>
        <c:idx val="22"/>
        <c:spPr>
          <a:ln>
            <a:solidFill>
              <a:srgbClr val="92D050"/>
            </a:solidFill>
          </a:ln>
        </c:spPr>
        <c:marker>
          <c:spPr>
            <a:ln>
              <a:solidFill>
                <a:srgbClr val="92D050"/>
              </a:solidFill>
            </a:ln>
          </c:spPr>
        </c:marker>
      </c:pivotFmt>
      <c:pivotFmt>
        <c:idx val="23"/>
        <c:spPr>
          <a:ln>
            <a:solidFill>
              <a:srgbClr val="92D050"/>
            </a:solidFill>
          </a:ln>
        </c:spPr>
        <c:marker>
          <c:spPr>
            <a:ln>
              <a:solidFill>
                <a:srgbClr val="92D050"/>
              </a:solidFill>
            </a:ln>
          </c:spPr>
        </c:marker>
      </c:pivotFmt>
    </c:pivotFmts>
    <c:plotArea>
      <c:layout/>
      <c:lineChart>
        <c:grouping val="standard"/>
        <c:ser>
          <c:idx val="0"/>
          <c:order val="0"/>
          <c:tx>
            <c:strRef>
              <c:f>Sheet3!$B$38:$B$39</c:f>
              <c:strCache>
                <c:ptCount val="1"/>
                <c:pt idx="0">
                  <c:v>용량 동일(200k), 리퀘스트 다를 때  - 100 - 1</c:v>
                </c:pt>
              </c:strCache>
            </c:strRef>
          </c:tx>
          <c:spPr>
            <a:ln cap="flat">
              <a:solidFill>
                <a:srgbClr val="0070C0"/>
              </a:solidFill>
              <a:prstDash val="sysDot"/>
              <a:miter lim="800000"/>
            </a:ln>
          </c:spPr>
          <c:marker>
            <c:symbol val="none"/>
          </c:marker>
          <c:cat>
            <c:strRef>
              <c:f>Sheet3!$B$38:$B$39</c:f>
              <c:strCache>
                <c:ptCount val="4"/>
                <c:pt idx="0">
                  <c:v>r80</c:v>
                </c:pt>
                <c:pt idx="1">
                  <c:v>r40</c:v>
                </c:pt>
                <c:pt idx="2">
                  <c:v>r20</c:v>
                </c:pt>
                <c:pt idx="3">
                  <c:v>r10</c:v>
                </c:pt>
              </c:strCache>
            </c:strRef>
          </c:cat>
          <c:val>
            <c:numRef>
              <c:f>Sheet3!$B$38:$B$39</c:f>
              <c:numCache>
                <c:formatCode>_(* #,##0_);_(* \(#,##0\);_(* "-"_);_(@_)</c:formatCode>
                <c:ptCount val="4"/>
                <c:pt idx="0">
                  <c:v>686.9</c:v>
                </c:pt>
                <c:pt idx="1">
                  <c:v>359</c:v>
                </c:pt>
                <c:pt idx="2">
                  <c:v>247.9</c:v>
                </c:pt>
                <c:pt idx="3">
                  <c:v>195.9</c:v>
                </c:pt>
              </c:numCache>
            </c:numRef>
          </c:val>
        </c:ser>
        <c:ser>
          <c:idx val="1"/>
          <c:order val="1"/>
          <c:tx>
            <c:strRef>
              <c:f>Sheet3!$B$38:$B$39</c:f>
              <c:strCache>
                <c:ptCount val="1"/>
                <c:pt idx="0">
                  <c:v>용량 동일(200k), 리퀘스트 다를 때  - 2 - 1</c:v>
                </c:pt>
              </c:strCache>
            </c:strRef>
          </c:tx>
          <c:spPr>
            <a:ln cap="flat">
              <a:solidFill>
                <a:srgbClr val="0070C0"/>
              </a:solidFill>
              <a:prstDash val="sysDot"/>
              <a:miter lim="800000"/>
            </a:ln>
          </c:spPr>
          <c:marker>
            <c:symbol val="none"/>
          </c:marker>
          <c:cat>
            <c:strRef>
              <c:f>Sheet3!$B$38:$B$39</c:f>
              <c:strCache>
                <c:ptCount val="4"/>
                <c:pt idx="0">
                  <c:v>r80</c:v>
                </c:pt>
                <c:pt idx="1">
                  <c:v>r40</c:v>
                </c:pt>
                <c:pt idx="2">
                  <c:v>r20</c:v>
                </c:pt>
                <c:pt idx="3">
                  <c:v>r10</c:v>
                </c:pt>
              </c:strCache>
            </c:strRef>
          </c:cat>
          <c:val>
            <c:numRef>
              <c:f>Sheet3!$B$38:$B$39</c:f>
              <c:numCache>
                <c:formatCode>_(* #,##0_);_(* \(#,##0\);_(* "-"_);_(@_)</c:formatCode>
                <c:ptCount val="4"/>
                <c:pt idx="0">
                  <c:v>10732.3</c:v>
                </c:pt>
                <c:pt idx="1">
                  <c:v>5923.7</c:v>
                </c:pt>
                <c:pt idx="2">
                  <c:v>3885.3</c:v>
                </c:pt>
                <c:pt idx="3">
                  <c:v>3543.7</c:v>
                </c:pt>
              </c:numCache>
            </c:numRef>
          </c:val>
        </c:ser>
        <c:ser>
          <c:idx val="2"/>
          <c:order val="2"/>
          <c:tx>
            <c:strRef>
              <c:f>Sheet3!$B$38:$B$39</c:f>
              <c:strCache>
                <c:ptCount val="1"/>
                <c:pt idx="0">
                  <c:v>용량 동일(400k), 리퀘스트 다를 때  - 100 - 1</c:v>
                </c:pt>
              </c:strCache>
            </c:strRef>
          </c:tx>
          <c:spPr>
            <a:ln cap="flat">
              <a:solidFill>
                <a:schemeClr val="tx2"/>
              </a:solidFill>
              <a:prstDash val="sysDot"/>
              <a:miter lim="800000"/>
            </a:ln>
          </c:spPr>
          <c:marker>
            <c:spPr>
              <a:noFill/>
              <a:ln>
                <a:noFill/>
              </a:ln>
            </c:spPr>
          </c:marker>
          <c:cat>
            <c:strRef>
              <c:f>Sheet3!$B$38:$B$39</c:f>
              <c:strCache>
                <c:ptCount val="4"/>
                <c:pt idx="0">
                  <c:v>r80</c:v>
                </c:pt>
                <c:pt idx="1">
                  <c:v>r40</c:v>
                </c:pt>
                <c:pt idx="2">
                  <c:v>r20</c:v>
                </c:pt>
                <c:pt idx="3">
                  <c:v>r10</c:v>
                </c:pt>
              </c:strCache>
            </c:strRef>
          </c:cat>
          <c:val>
            <c:numRef>
              <c:f>Sheet3!$B$38:$B$39</c:f>
              <c:numCache>
                <c:formatCode>_(* #,##0_);_(* \(#,##0\);_(* "-"_);_(@_)</c:formatCode>
                <c:ptCount val="4"/>
                <c:pt idx="0">
                  <c:v>756.7</c:v>
                </c:pt>
                <c:pt idx="1">
                  <c:v>414.8</c:v>
                </c:pt>
                <c:pt idx="2">
                  <c:v>274</c:v>
                </c:pt>
                <c:pt idx="3">
                  <c:v>228.2</c:v>
                </c:pt>
              </c:numCache>
            </c:numRef>
          </c:val>
        </c:ser>
        <c:ser>
          <c:idx val="3"/>
          <c:order val="3"/>
          <c:tx>
            <c:strRef>
              <c:f>Sheet3!$B$38:$B$39</c:f>
              <c:strCache>
                <c:ptCount val="1"/>
                <c:pt idx="0">
                  <c:v>용량 동일(400k), 리퀘스트 다를 때  - 2 - 1</c:v>
                </c:pt>
              </c:strCache>
            </c:strRef>
          </c:tx>
          <c:spPr>
            <a:ln cap="flat">
              <a:solidFill>
                <a:schemeClr val="tx2"/>
              </a:solidFill>
              <a:prstDash val="sysDot"/>
              <a:miter lim="800000"/>
            </a:ln>
          </c:spPr>
          <c:marker>
            <c:spPr>
              <a:noFill/>
              <a:ln>
                <a:noFill/>
                <a:prstDash val="sysDot"/>
                <a:miter lim="800000"/>
              </a:ln>
            </c:spPr>
          </c:marker>
          <c:cat>
            <c:strRef>
              <c:f>Sheet3!$B$38:$B$39</c:f>
              <c:strCache>
                <c:ptCount val="4"/>
                <c:pt idx="0">
                  <c:v>r80</c:v>
                </c:pt>
                <c:pt idx="1">
                  <c:v>r40</c:v>
                </c:pt>
                <c:pt idx="2">
                  <c:v>r20</c:v>
                </c:pt>
                <c:pt idx="3">
                  <c:v>r10</c:v>
                </c:pt>
              </c:strCache>
            </c:strRef>
          </c:cat>
          <c:val>
            <c:numRef>
              <c:f>Sheet3!$B$38:$B$39</c:f>
              <c:numCache>
                <c:formatCode>_(* #,##0_);_(* \(#,##0\);_(* "-"_);_(@_)</c:formatCode>
                <c:ptCount val="4"/>
                <c:pt idx="0">
                  <c:v>12454.6</c:v>
                </c:pt>
                <c:pt idx="1">
                  <c:v>7143</c:v>
                </c:pt>
                <c:pt idx="2">
                  <c:v>5082.2</c:v>
                </c:pt>
                <c:pt idx="3">
                  <c:v>4493</c:v>
                </c:pt>
              </c:numCache>
            </c:numRef>
          </c:val>
        </c:ser>
        <c:dLbls/>
        <c:marker val="1"/>
        <c:axId val="46745088"/>
        <c:axId val="46746624"/>
      </c:lineChart>
      <c:catAx>
        <c:axId val="46745088"/>
        <c:scaling>
          <c:orientation val="minMax"/>
        </c:scaling>
        <c:axPos val="b"/>
        <c:tickLblPos val="nextTo"/>
        <c:crossAx val="46746624"/>
        <c:crosses val="autoZero"/>
        <c:auto val="1"/>
        <c:lblAlgn val="ctr"/>
        <c:lblOffset val="100"/>
      </c:catAx>
      <c:valAx>
        <c:axId val="46746624"/>
        <c:scaling>
          <c:orientation val="minMax"/>
        </c:scaling>
        <c:axPos val="l"/>
        <c:majorGridlines/>
        <c:numFmt formatCode="_(* #,##0_);_(* \(#,##0\);_(* &quot;-&quot;_);_(@_)" sourceLinked="1"/>
        <c:tickLblPos val="nextTo"/>
        <c:crossAx val="46745088"/>
        <c:crosses val="autoZero"/>
        <c:crossBetween val="between"/>
      </c:valAx>
    </c:plotArea>
    <c:legend>
      <c:legendPos val="t"/>
      <c:layout/>
    </c:legend>
    <c:plotVisOnly val="1"/>
    <c:dispBlanksAs val="gap"/>
  </c:chart>
  <c:externalData r:id="rId1"/>
  <c:extLst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ko-KR"/>
  <c:pivotSource>
    <c:name>[리퀘스트,용량변화_테스트(1).xlsx]Sheet3!피벗 테이블4</c:name>
    <c:fmtId val="-1"/>
  </c:pivotSource>
  <c:chart>
    <c:pivotFmts>
      <c:pivotFmt>
        <c:idx val="0"/>
        <c:marker>
          <c:symbol val="none"/>
        </c:marker>
      </c:pivotFmt>
      <c:pivotFmt>
        <c:idx val="1"/>
        <c:marker>
          <c:symbol val="none"/>
        </c:marker>
      </c:pivotFmt>
      <c:pivotFmt>
        <c:idx val="2"/>
        <c:marker>
          <c:symbol val="none"/>
        </c:marker>
      </c:pivotFmt>
      <c:pivotFmt>
        <c:idx val="3"/>
        <c:marker>
          <c:symbol val="none"/>
        </c:marker>
      </c:pivotFmt>
      <c:pivotFmt>
        <c:idx val="4"/>
        <c:marker>
          <c:symbol val="none"/>
        </c:marker>
      </c:pivotFmt>
      <c:pivotFmt>
        <c:idx val="5"/>
        <c:marker>
          <c:symbol val="none"/>
        </c:marker>
      </c:pivotFmt>
      <c:pivotFmt>
        <c:idx val="6"/>
        <c:marker>
          <c:symbol val="none"/>
        </c:marker>
      </c:pivotFmt>
      <c:pivotFmt>
        <c:idx val="7"/>
        <c:marker>
          <c:symbol val="none"/>
        </c:marker>
      </c:pivotFmt>
      <c:pivotFmt>
        <c:idx val="8"/>
        <c:marker>
          <c:symbol val="none"/>
        </c:marker>
      </c:pivotFmt>
      <c:pivotFmt>
        <c:idx val="9"/>
        <c:spPr>
          <a:ln>
            <a:solidFill>
              <a:srgbClr val="0070C0"/>
            </a:solidFill>
          </a:ln>
        </c:spPr>
        <c:marker>
          <c:symbol val="none"/>
        </c:marker>
      </c:pivotFmt>
      <c:pivotFmt>
        <c:idx val="10"/>
        <c:marker>
          <c:symbol val="none"/>
        </c:marker>
      </c:pivotFmt>
      <c:pivotFmt>
        <c:idx val="11"/>
        <c:marker>
          <c:symbol val="none"/>
        </c:marker>
      </c:pivotFmt>
      <c:pivotFmt>
        <c:idx val="12"/>
        <c:marker>
          <c:symbol val="none"/>
        </c:marker>
      </c:pivotFmt>
      <c:pivotFmt>
        <c:idx val="13"/>
        <c:marker>
          <c:symbol val="none"/>
        </c:marker>
      </c:pivotFmt>
      <c:pivotFmt>
        <c:idx val="14"/>
        <c:marker>
          <c:symbol val="none"/>
        </c:marker>
      </c:pivotFmt>
      <c:pivotFmt>
        <c:idx val="15"/>
        <c:marker>
          <c:symbol val="none"/>
        </c:marker>
      </c:pivotFmt>
      <c:pivotFmt>
        <c:idx val="16"/>
      </c:pivotFmt>
      <c:pivotFmt>
        <c:idx val="17"/>
        <c:spPr>
          <a:ln>
            <a:solidFill>
              <a:srgbClr val="0070C0"/>
            </a:solidFill>
          </a:ln>
        </c:spPr>
        <c:marker>
          <c:spPr>
            <a:ln>
              <a:solidFill>
                <a:srgbClr val="0070C0"/>
              </a:solidFill>
            </a:ln>
          </c:spPr>
        </c:marker>
      </c:pivotFmt>
      <c:pivotFmt>
        <c:idx val="18"/>
      </c:pivotFmt>
      <c:pivotFmt>
        <c:idx val="19"/>
        <c:spPr>
          <a:ln>
            <a:solidFill>
              <a:srgbClr val="92D050"/>
            </a:solidFill>
          </a:ln>
        </c:spPr>
        <c:marker>
          <c:spPr>
            <a:ln>
              <a:solidFill>
                <a:srgbClr val="92D050"/>
              </a:solidFill>
            </a:ln>
          </c:spPr>
        </c:marker>
      </c:pivotFmt>
      <c:pivotFmt>
        <c:idx val="20"/>
      </c:pivotFmt>
      <c:pivotFmt>
        <c:idx val="21"/>
        <c:spPr>
          <a:ln>
            <a:solidFill>
              <a:srgbClr val="0070C0"/>
            </a:solidFill>
          </a:ln>
        </c:spPr>
        <c:marker>
          <c:spPr>
            <a:ln>
              <a:solidFill>
                <a:srgbClr val="0070C0"/>
              </a:solidFill>
            </a:ln>
          </c:spPr>
        </c:marker>
      </c:pivotFmt>
      <c:pivotFmt>
        <c:idx val="22"/>
      </c:pivotFmt>
      <c:pivotFmt>
        <c:idx val="23"/>
        <c:spPr>
          <a:ln>
            <a:solidFill>
              <a:srgbClr val="92D050"/>
            </a:solidFill>
          </a:ln>
        </c:spPr>
        <c:marker>
          <c:spPr>
            <a:ln>
              <a:solidFill>
                <a:srgbClr val="92D050"/>
              </a:solidFill>
            </a:ln>
          </c:spPr>
        </c:marker>
      </c:pivotFmt>
    </c:pivotFmts>
    <c:plotArea>
      <c:layout/>
      <c:lineChart>
        <c:grouping val="standard"/>
        <c:ser>
          <c:idx val="0"/>
          <c:order val="0"/>
          <c:tx>
            <c:strRef>
              <c:f>Sheet3!$B$38:$B$41</c:f>
              <c:strCache>
                <c:ptCount val="1"/>
                <c:pt idx="0">
                  <c:v>리퀘스트 고정(20), 용량이 다를때 - 100 - 1</c:v>
                </c:pt>
              </c:strCache>
            </c:strRef>
          </c:tx>
          <c:spPr>
            <a:ln cap="flat">
              <a:solidFill>
                <a:schemeClr val="tx2"/>
              </a:solidFill>
              <a:prstDash val="sysDot"/>
              <a:miter lim="800000"/>
            </a:ln>
          </c:spPr>
          <c:marker>
            <c:spPr>
              <a:noFill/>
              <a:ln>
                <a:noFill/>
              </a:ln>
            </c:spPr>
          </c:marker>
          <c:cat>
            <c:strRef>
              <c:f>Sheet3!$A$42:$A$45</c:f>
              <c:strCache>
                <c:ptCount val="4"/>
                <c:pt idx="0">
                  <c:v>800k</c:v>
                </c:pt>
                <c:pt idx="1">
                  <c:v>400k</c:v>
                </c:pt>
                <c:pt idx="2">
                  <c:v>200k</c:v>
                </c:pt>
                <c:pt idx="3">
                  <c:v>100k</c:v>
                </c:pt>
              </c:strCache>
            </c:strRef>
          </c:cat>
          <c:val>
            <c:numRef>
              <c:f>Sheet3!$B$42:$B$45</c:f>
              <c:numCache>
                <c:formatCode>_(* #,##0_);_(* \(#,##0\);_(* "-"_);_(@_)</c:formatCode>
                <c:ptCount val="4"/>
                <c:pt idx="0">
                  <c:v>250.6</c:v>
                </c:pt>
                <c:pt idx="1">
                  <c:v>85</c:v>
                </c:pt>
                <c:pt idx="2">
                  <c:v>71.3</c:v>
                </c:pt>
                <c:pt idx="3">
                  <c:v>72.2</c:v>
                </c:pt>
              </c:numCache>
            </c:numRef>
          </c:val>
        </c:ser>
        <c:ser>
          <c:idx val="1"/>
          <c:order val="1"/>
          <c:tx>
            <c:strRef>
              <c:f>Sheet3!$D$38:$D$41</c:f>
              <c:strCache>
                <c:ptCount val="1"/>
                <c:pt idx="0">
                  <c:v>리퀘스트 고정(20), 용량이 다를때 - 2 - 1</c:v>
                </c:pt>
              </c:strCache>
            </c:strRef>
          </c:tx>
          <c:spPr>
            <a:ln cap="flat">
              <a:solidFill>
                <a:schemeClr val="tx2"/>
              </a:solidFill>
              <a:prstDash val="sysDot"/>
              <a:miter lim="800000"/>
            </a:ln>
          </c:spPr>
          <c:marker>
            <c:spPr>
              <a:noFill/>
              <a:ln>
                <a:noFill/>
              </a:ln>
            </c:spPr>
          </c:marker>
          <c:cat>
            <c:strRef>
              <c:f>Sheet3!$A$42:$A$45</c:f>
              <c:strCache>
                <c:ptCount val="4"/>
                <c:pt idx="0">
                  <c:v>800k</c:v>
                </c:pt>
                <c:pt idx="1">
                  <c:v>400k</c:v>
                </c:pt>
                <c:pt idx="2">
                  <c:v>200k</c:v>
                </c:pt>
                <c:pt idx="3">
                  <c:v>100k</c:v>
                </c:pt>
              </c:strCache>
            </c:strRef>
          </c:cat>
          <c:val>
            <c:numRef>
              <c:f>Sheet3!$D$42:$D$45</c:f>
              <c:numCache>
                <c:formatCode>_(* #,##0_);_(* \(#,##0\);_(* "-"_);_(@_)</c:formatCode>
                <c:ptCount val="4"/>
                <c:pt idx="0">
                  <c:v>5089.3</c:v>
                </c:pt>
                <c:pt idx="1">
                  <c:v>3576.3</c:v>
                </c:pt>
                <c:pt idx="2">
                  <c:v>2816.5</c:v>
                </c:pt>
                <c:pt idx="3">
                  <c:v>1988.7</c:v>
                </c:pt>
              </c:numCache>
            </c:numRef>
          </c:val>
        </c:ser>
        <c:ser>
          <c:idx val="2"/>
          <c:order val="2"/>
          <c:tx>
            <c:strRef>
              <c:f>Sheet3!$G$38:$G$41</c:f>
              <c:strCache>
                <c:ptCount val="1"/>
                <c:pt idx="0">
                  <c:v>리퀘스트 고정(40), 용량이 다를때 - 100 - 1</c:v>
                </c:pt>
              </c:strCache>
            </c:strRef>
          </c:tx>
          <c:spPr>
            <a:ln cap="flat">
              <a:solidFill>
                <a:srgbClr val="0070C0"/>
              </a:solidFill>
              <a:prstDash val="sysDot"/>
              <a:miter lim="800000"/>
            </a:ln>
          </c:spPr>
          <c:marker>
            <c:spPr>
              <a:noFill/>
              <a:ln>
                <a:noFill/>
              </a:ln>
            </c:spPr>
          </c:marker>
          <c:cat>
            <c:strRef>
              <c:f>Sheet3!$A$42:$A$45</c:f>
              <c:strCache>
                <c:ptCount val="4"/>
                <c:pt idx="0">
                  <c:v>800k</c:v>
                </c:pt>
                <c:pt idx="1">
                  <c:v>400k</c:v>
                </c:pt>
                <c:pt idx="2">
                  <c:v>200k</c:v>
                </c:pt>
                <c:pt idx="3">
                  <c:v>100k</c:v>
                </c:pt>
              </c:strCache>
            </c:strRef>
          </c:cat>
          <c:val>
            <c:numRef>
              <c:f>Sheet3!$G$42:$G$45</c:f>
              <c:numCache>
                <c:formatCode>_(* #,##0_);_(* \(#,##0\);_(* "-"_);_(@_)</c:formatCode>
                <c:ptCount val="4"/>
                <c:pt idx="0">
                  <c:v>107.8</c:v>
                </c:pt>
                <c:pt idx="1">
                  <c:v>116.9</c:v>
                </c:pt>
                <c:pt idx="2">
                  <c:v>101</c:v>
                </c:pt>
                <c:pt idx="3">
                  <c:v>114.9</c:v>
                </c:pt>
              </c:numCache>
            </c:numRef>
          </c:val>
        </c:ser>
        <c:ser>
          <c:idx val="3"/>
          <c:order val="3"/>
          <c:tx>
            <c:strRef>
              <c:f>Sheet3!$I$38:$I$41</c:f>
              <c:strCache>
                <c:ptCount val="1"/>
                <c:pt idx="0">
                  <c:v>리퀘스트 고정(40), 용량이 다를때 - 2 - 1</c:v>
                </c:pt>
              </c:strCache>
            </c:strRef>
          </c:tx>
          <c:spPr>
            <a:ln cap="flat">
              <a:solidFill>
                <a:srgbClr val="0070C0"/>
              </a:solidFill>
              <a:prstDash val="sysDot"/>
              <a:miter lim="800000"/>
            </a:ln>
          </c:spPr>
          <c:marker>
            <c:spPr>
              <a:noFill/>
              <a:ln>
                <a:noFill/>
              </a:ln>
            </c:spPr>
          </c:marker>
          <c:cat>
            <c:strRef>
              <c:f>Sheet3!$A$42:$A$45</c:f>
              <c:strCache>
                <c:ptCount val="4"/>
                <c:pt idx="0">
                  <c:v>800k</c:v>
                </c:pt>
                <c:pt idx="1">
                  <c:v>400k</c:v>
                </c:pt>
                <c:pt idx="2">
                  <c:v>200k</c:v>
                </c:pt>
                <c:pt idx="3">
                  <c:v>100k</c:v>
                </c:pt>
              </c:strCache>
            </c:strRef>
          </c:cat>
          <c:val>
            <c:numRef>
              <c:f>Sheet3!$I$42:$I$45</c:f>
              <c:numCache>
                <c:formatCode>_(* #,##0_);_(* \(#,##0\);_(* "-"_);_(@_)</c:formatCode>
                <c:ptCount val="4"/>
                <c:pt idx="0">
                  <c:v>3754.3</c:v>
                </c:pt>
                <c:pt idx="1">
                  <c:v>3548.5</c:v>
                </c:pt>
                <c:pt idx="2">
                  <c:v>2897.4</c:v>
                </c:pt>
                <c:pt idx="3">
                  <c:v>2409.1999999999998</c:v>
                </c:pt>
              </c:numCache>
            </c:numRef>
          </c:val>
        </c:ser>
        <c:dLbls/>
        <c:marker val="1"/>
        <c:axId val="44810240"/>
        <c:axId val="44811776"/>
      </c:lineChart>
      <c:catAx>
        <c:axId val="44810240"/>
        <c:scaling>
          <c:orientation val="minMax"/>
        </c:scaling>
        <c:axPos val="b"/>
        <c:tickLblPos val="nextTo"/>
        <c:crossAx val="44811776"/>
        <c:crosses val="autoZero"/>
        <c:auto val="1"/>
        <c:lblAlgn val="ctr"/>
        <c:lblOffset val="100"/>
      </c:catAx>
      <c:valAx>
        <c:axId val="44811776"/>
        <c:scaling>
          <c:orientation val="minMax"/>
          <c:max val="14000"/>
        </c:scaling>
        <c:axPos val="l"/>
        <c:majorGridlines/>
        <c:numFmt formatCode="_(* #,##0_);_(* \(#,##0\);_(* &quot;-&quot;_);_(@_)" sourceLinked="1"/>
        <c:tickLblPos val="nextTo"/>
        <c:crossAx val="44810240"/>
        <c:crosses val="autoZero"/>
        <c:crossBetween val="between"/>
      </c:valAx>
    </c:plotArea>
    <c:legend>
      <c:legendPos val="t"/>
      <c:layout/>
    </c:legend>
    <c:plotVisOnly val="1"/>
    <c:dispBlanksAs val="gap"/>
  </c:chart>
  <c:externalData r:id="rId1"/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</c:extLst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ko-KR"/>
  <c:pivotSource>
    <c:name>[리퀘스트,용량변화_테스트(1).xlsx]Sheet3!피벗 테이블4</c:name>
    <c:fmtId val="-1"/>
  </c:pivotSource>
  <c:chart>
    <c:pivotFmts>
      <c:pivotFmt>
        <c:idx val="0"/>
        <c:marker>
          <c:symbol val="none"/>
        </c:marker>
      </c:pivotFmt>
      <c:pivotFmt>
        <c:idx val="1"/>
        <c:marker>
          <c:symbol val="none"/>
        </c:marker>
      </c:pivotFmt>
      <c:pivotFmt>
        <c:idx val="2"/>
        <c:marker>
          <c:symbol val="none"/>
        </c:marker>
      </c:pivotFmt>
      <c:pivotFmt>
        <c:idx val="3"/>
        <c:marker>
          <c:symbol val="none"/>
        </c:marker>
      </c:pivotFmt>
      <c:pivotFmt>
        <c:idx val="4"/>
        <c:marker>
          <c:symbol val="none"/>
        </c:marker>
      </c:pivotFmt>
      <c:pivotFmt>
        <c:idx val="5"/>
        <c:marker>
          <c:symbol val="none"/>
        </c:marker>
      </c:pivotFmt>
      <c:pivotFmt>
        <c:idx val="6"/>
        <c:marker>
          <c:symbol val="none"/>
        </c:marker>
      </c:pivotFmt>
      <c:pivotFmt>
        <c:idx val="7"/>
        <c:marker>
          <c:symbol val="none"/>
        </c:marker>
      </c:pivotFmt>
      <c:pivotFmt>
        <c:idx val="8"/>
        <c:marker>
          <c:symbol val="none"/>
        </c:marker>
      </c:pivotFmt>
      <c:pivotFmt>
        <c:idx val="9"/>
        <c:spPr>
          <a:ln>
            <a:solidFill>
              <a:srgbClr val="0070C0"/>
            </a:solidFill>
          </a:ln>
        </c:spPr>
        <c:marker>
          <c:symbol val="none"/>
        </c:marker>
      </c:pivotFmt>
      <c:pivotFmt>
        <c:idx val="10"/>
        <c:marker>
          <c:symbol val="none"/>
        </c:marker>
      </c:pivotFmt>
      <c:pivotFmt>
        <c:idx val="11"/>
        <c:marker>
          <c:symbol val="none"/>
        </c:marker>
      </c:pivotFmt>
      <c:pivotFmt>
        <c:idx val="12"/>
        <c:marker>
          <c:symbol val="none"/>
        </c:marker>
      </c:pivotFmt>
      <c:pivotFmt>
        <c:idx val="13"/>
        <c:marker>
          <c:symbol val="none"/>
        </c:marker>
      </c:pivotFmt>
      <c:pivotFmt>
        <c:idx val="14"/>
        <c:marker>
          <c:symbol val="none"/>
        </c:marker>
      </c:pivotFmt>
      <c:pivotFmt>
        <c:idx val="15"/>
        <c:marker>
          <c:symbol val="none"/>
        </c:marker>
      </c:pivotFmt>
      <c:pivotFmt>
        <c:idx val="16"/>
      </c:pivotFmt>
      <c:pivotFmt>
        <c:idx val="17"/>
        <c:spPr>
          <a:ln>
            <a:solidFill>
              <a:srgbClr val="0070C0"/>
            </a:solidFill>
          </a:ln>
        </c:spPr>
        <c:marker>
          <c:spPr>
            <a:ln>
              <a:solidFill>
                <a:srgbClr val="0070C0"/>
              </a:solidFill>
            </a:ln>
          </c:spPr>
        </c:marker>
      </c:pivotFmt>
      <c:pivotFmt>
        <c:idx val="18"/>
      </c:pivotFmt>
      <c:pivotFmt>
        <c:idx val="19"/>
        <c:spPr>
          <a:ln>
            <a:solidFill>
              <a:srgbClr val="92D050"/>
            </a:solidFill>
          </a:ln>
        </c:spPr>
        <c:marker>
          <c:spPr>
            <a:ln>
              <a:solidFill>
                <a:srgbClr val="92D050"/>
              </a:solidFill>
            </a:ln>
          </c:spPr>
        </c:marker>
      </c:pivotFmt>
      <c:pivotFmt>
        <c:idx val="20"/>
      </c:pivotFmt>
      <c:pivotFmt>
        <c:idx val="21"/>
        <c:spPr>
          <a:ln>
            <a:solidFill>
              <a:srgbClr val="0070C0"/>
            </a:solidFill>
          </a:ln>
        </c:spPr>
        <c:marker>
          <c:spPr>
            <a:ln>
              <a:solidFill>
                <a:srgbClr val="0070C0"/>
              </a:solidFill>
            </a:ln>
          </c:spPr>
        </c:marker>
      </c:pivotFmt>
      <c:pivotFmt>
        <c:idx val="22"/>
      </c:pivotFmt>
      <c:pivotFmt>
        <c:idx val="23"/>
        <c:spPr>
          <a:ln>
            <a:solidFill>
              <a:srgbClr val="92D050"/>
            </a:solidFill>
          </a:ln>
        </c:spPr>
        <c:marker>
          <c:spPr>
            <a:ln>
              <a:solidFill>
                <a:srgbClr val="92D050"/>
              </a:solidFill>
            </a:ln>
          </c:spPr>
        </c:marker>
      </c:pivotFmt>
    </c:pivotFmts>
    <c:plotArea>
      <c:layout/>
      <c:lineChart>
        <c:grouping val="standard"/>
        <c:ser>
          <c:idx val="0"/>
          <c:order val="0"/>
          <c:tx>
            <c:strRef>
              <c:f>Sheet3!$B$38:$B$41</c:f>
              <c:strCache>
                <c:ptCount val="1"/>
                <c:pt idx="0">
                  <c:v>리퀘스트 고정(20), 용량이 다를때 - 100 - 1</c:v>
                </c:pt>
              </c:strCache>
            </c:strRef>
          </c:tx>
          <c:spPr>
            <a:ln cap="flat">
              <a:solidFill>
                <a:srgbClr val="0070C0"/>
              </a:solidFill>
              <a:prstDash val="sysDot"/>
              <a:miter lim="800000"/>
            </a:ln>
          </c:spPr>
          <c:marker>
            <c:spPr>
              <a:noFill/>
              <a:ln>
                <a:noFill/>
              </a:ln>
            </c:spPr>
          </c:marker>
          <c:cat>
            <c:strRef>
              <c:f>Sheet3!$A$42:$A$45</c:f>
              <c:strCache>
                <c:ptCount val="4"/>
                <c:pt idx="0">
                  <c:v>800k</c:v>
                </c:pt>
                <c:pt idx="1">
                  <c:v>400k</c:v>
                </c:pt>
                <c:pt idx="2">
                  <c:v>200k</c:v>
                </c:pt>
                <c:pt idx="3">
                  <c:v>100k</c:v>
                </c:pt>
              </c:strCache>
            </c:strRef>
          </c:cat>
          <c:val>
            <c:numRef>
              <c:f>Sheet3!$B$42:$B$45</c:f>
              <c:numCache>
                <c:formatCode>_(* #,##0_);_(* \(#,##0\);_(* "-"_);_(@_)</c:formatCode>
                <c:ptCount val="4"/>
                <c:pt idx="0">
                  <c:v>392.4</c:v>
                </c:pt>
                <c:pt idx="1">
                  <c:v>272.60000000000002</c:v>
                </c:pt>
                <c:pt idx="2">
                  <c:v>246.6</c:v>
                </c:pt>
                <c:pt idx="3">
                  <c:v>244</c:v>
                </c:pt>
              </c:numCache>
            </c:numRef>
          </c:val>
        </c:ser>
        <c:ser>
          <c:idx val="1"/>
          <c:order val="1"/>
          <c:tx>
            <c:strRef>
              <c:f>Sheet3!$D$38:$D$41</c:f>
              <c:strCache>
                <c:ptCount val="1"/>
                <c:pt idx="0">
                  <c:v>리퀘스트 고정(20), 용량이 다를때 - 2 - 1</c:v>
                </c:pt>
              </c:strCache>
            </c:strRef>
          </c:tx>
          <c:spPr>
            <a:ln cap="flat">
              <a:solidFill>
                <a:srgbClr val="0070C0"/>
              </a:solidFill>
              <a:prstDash val="sysDot"/>
              <a:miter lim="800000"/>
            </a:ln>
          </c:spPr>
          <c:marker>
            <c:spPr>
              <a:noFill/>
              <a:ln>
                <a:noFill/>
              </a:ln>
            </c:spPr>
          </c:marker>
          <c:cat>
            <c:strRef>
              <c:f>Sheet3!$A$42:$A$45</c:f>
              <c:strCache>
                <c:ptCount val="4"/>
                <c:pt idx="0">
                  <c:v>800k</c:v>
                </c:pt>
                <c:pt idx="1">
                  <c:v>400k</c:v>
                </c:pt>
                <c:pt idx="2">
                  <c:v>200k</c:v>
                </c:pt>
                <c:pt idx="3">
                  <c:v>100k</c:v>
                </c:pt>
              </c:strCache>
            </c:strRef>
          </c:cat>
          <c:val>
            <c:numRef>
              <c:f>Sheet3!$D$42:$D$45</c:f>
              <c:numCache>
                <c:formatCode>_(* #,##0_);_(* \(#,##0\);_(* "-"_);_(@_)</c:formatCode>
                <c:ptCount val="4"/>
                <c:pt idx="0">
                  <c:v>7341.1</c:v>
                </c:pt>
                <c:pt idx="1">
                  <c:v>5139.9000000000005</c:v>
                </c:pt>
                <c:pt idx="2">
                  <c:v>4922.1000000000004</c:v>
                </c:pt>
                <c:pt idx="3">
                  <c:v>3504.7</c:v>
                </c:pt>
              </c:numCache>
            </c:numRef>
          </c:val>
        </c:ser>
        <c:ser>
          <c:idx val="2"/>
          <c:order val="2"/>
          <c:tx>
            <c:strRef>
              <c:f>Sheet3!$G$38:$G$41</c:f>
              <c:strCache>
                <c:ptCount val="1"/>
                <c:pt idx="0">
                  <c:v>리퀘스트 고정(40), 용량이 다를때 - 100 - 1</c:v>
                </c:pt>
              </c:strCache>
            </c:strRef>
          </c:tx>
          <c:spPr>
            <a:ln cap="flat">
              <a:solidFill>
                <a:schemeClr val="tx2"/>
              </a:solidFill>
              <a:prstDash val="sysDot"/>
              <a:miter lim="800000"/>
            </a:ln>
          </c:spPr>
          <c:marker>
            <c:spPr>
              <a:noFill/>
              <a:ln>
                <a:noFill/>
              </a:ln>
            </c:spPr>
          </c:marker>
          <c:cat>
            <c:strRef>
              <c:f>Sheet3!$A$42:$A$45</c:f>
              <c:strCache>
                <c:ptCount val="4"/>
                <c:pt idx="0">
                  <c:v>800k</c:v>
                </c:pt>
                <c:pt idx="1">
                  <c:v>400k</c:v>
                </c:pt>
                <c:pt idx="2">
                  <c:v>200k</c:v>
                </c:pt>
                <c:pt idx="3">
                  <c:v>100k</c:v>
                </c:pt>
              </c:strCache>
            </c:strRef>
          </c:cat>
          <c:val>
            <c:numRef>
              <c:f>Sheet3!$G$42:$G$45</c:f>
              <c:numCache>
                <c:formatCode>_(* #,##0_);_(* \(#,##0\);_(* "-"_);_(@_)</c:formatCode>
                <c:ptCount val="4"/>
                <c:pt idx="0">
                  <c:v>347.8</c:v>
                </c:pt>
                <c:pt idx="1">
                  <c:v>412.6</c:v>
                </c:pt>
                <c:pt idx="2">
                  <c:v>361.7</c:v>
                </c:pt>
                <c:pt idx="3">
                  <c:v>340.1</c:v>
                </c:pt>
              </c:numCache>
            </c:numRef>
          </c:val>
        </c:ser>
        <c:ser>
          <c:idx val="3"/>
          <c:order val="3"/>
          <c:tx>
            <c:strRef>
              <c:f>Sheet3!$I$38:$I$41</c:f>
              <c:strCache>
                <c:ptCount val="1"/>
                <c:pt idx="0">
                  <c:v>리퀘스트 고정(40), 용량이 다를때 - 2 - 1</c:v>
                </c:pt>
              </c:strCache>
            </c:strRef>
          </c:tx>
          <c:spPr>
            <a:ln cap="flat">
              <a:solidFill>
                <a:schemeClr val="tx2"/>
              </a:solidFill>
              <a:prstDash val="sysDot"/>
              <a:miter lim="800000"/>
            </a:ln>
          </c:spPr>
          <c:marker>
            <c:spPr>
              <a:noFill/>
              <a:ln>
                <a:noFill/>
              </a:ln>
            </c:spPr>
          </c:marker>
          <c:cat>
            <c:strRef>
              <c:f>Sheet3!$A$42:$A$45</c:f>
              <c:strCache>
                <c:ptCount val="4"/>
                <c:pt idx="0">
                  <c:v>800k</c:v>
                </c:pt>
                <c:pt idx="1">
                  <c:v>400k</c:v>
                </c:pt>
                <c:pt idx="2">
                  <c:v>200k</c:v>
                </c:pt>
                <c:pt idx="3">
                  <c:v>100k</c:v>
                </c:pt>
              </c:strCache>
            </c:strRef>
          </c:cat>
          <c:val>
            <c:numRef>
              <c:f>Sheet3!$I$42:$I$45</c:f>
              <c:numCache>
                <c:formatCode>_(* #,##0_);_(* \(#,##0\);_(* "-"_);_(@_)</c:formatCode>
                <c:ptCount val="4"/>
                <c:pt idx="0">
                  <c:v>7259.9</c:v>
                </c:pt>
                <c:pt idx="1">
                  <c:v>7078.3</c:v>
                </c:pt>
                <c:pt idx="2">
                  <c:v>6044.4</c:v>
                </c:pt>
                <c:pt idx="3">
                  <c:v>5796.2</c:v>
                </c:pt>
              </c:numCache>
            </c:numRef>
          </c:val>
        </c:ser>
        <c:dLbls/>
        <c:marker val="1"/>
        <c:axId val="44853120"/>
        <c:axId val="44854656"/>
      </c:lineChart>
      <c:catAx>
        <c:axId val="44853120"/>
        <c:scaling>
          <c:orientation val="minMax"/>
        </c:scaling>
        <c:axPos val="b"/>
        <c:tickLblPos val="nextTo"/>
        <c:crossAx val="44854656"/>
        <c:crosses val="autoZero"/>
        <c:auto val="1"/>
        <c:lblAlgn val="ctr"/>
        <c:lblOffset val="100"/>
      </c:catAx>
      <c:valAx>
        <c:axId val="44854656"/>
        <c:scaling>
          <c:orientation val="minMax"/>
          <c:max val="14000"/>
        </c:scaling>
        <c:axPos val="l"/>
        <c:majorGridlines/>
        <c:numFmt formatCode="_(* #,##0_);_(* \(#,##0\);_(* &quot;-&quot;_);_(@_)" sourceLinked="1"/>
        <c:tickLblPos val="nextTo"/>
        <c:crossAx val="44853120"/>
        <c:crosses val="autoZero"/>
        <c:crossBetween val="between"/>
      </c:valAx>
    </c:plotArea>
    <c:legend>
      <c:legendPos val="t"/>
      <c:layout/>
    </c:legend>
    <c:plotVisOnly val="1"/>
    <c:dispBlanksAs val="gap"/>
  </c:chart>
  <c:externalData r:id="rId1"/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</c:extLst>
</c:chartSpac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>
              <a:latin typeface="Rix고딕 EB" pitchFamily="18" charset="-127"/>
              <a:ea typeface="Rix고딕 EB" pitchFamily="18" charset="-127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5F5719-E0C8-497A-835A-DC7AF60E9786}" type="datetimeFigureOut">
              <a:rPr lang="ko-KR" altLang="en-US" smtClean="0">
                <a:latin typeface="Rix고딕 EB" pitchFamily="18" charset="-127"/>
                <a:ea typeface="Rix고딕 EB" pitchFamily="18" charset="-127"/>
              </a:rPr>
              <a:pPr/>
              <a:t>2011-11-07</a:t>
            </a:fld>
            <a:endParaRPr lang="ko-KR" altLang="en-US" dirty="0">
              <a:latin typeface="Rix고딕 EB" pitchFamily="18" charset="-127"/>
              <a:ea typeface="Rix고딕 EB" pitchFamily="18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0443" y="9378824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BE8AAB-A6E2-4809-921B-690A759FE7B4}" type="slidenum">
              <a:rPr lang="ko-KR" altLang="en-US" smtClean="0">
                <a:latin typeface="Rix고딕 EB" pitchFamily="18" charset="-127"/>
                <a:ea typeface="Rix고딕 EB" pitchFamily="18" charset="-127"/>
              </a:rPr>
              <a:pPr/>
              <a:t>‹#›</a:t>
            </a:fld>
            <a:endParaRPr lang="ko-KR" altLang="en-US" dirty="0">
              <a:latin typeface="Rix고딕 EB" pitchFamily="18" charset="-127"/>
              <a:ea typeface="Rix고딕 EB" pitchFamily="18" charset="-127"/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2"/>
          </p:nvPr>
        </p:nvSpPr>
        <p:spPr>
          <a:xfrm>
            <a:off x="0" y="9378824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>
              <a:latin typeface="Rix고딕 EB" pitchFamily="18" charset="-127"/>
              <a:ea typeface="Rix고딕 E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79060422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Rix고딕 EB" pitchFamily="18" charset="-127"/>
                <a:ea typeface="Rix고딕 EB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Rix고딕 EB" pitchFamily="18" charset="-127"/>
                <a:ea typeface="Rix고딕 EB" pitchFamily="18" charset="-127"/>
              </a:defRPr>
            </a:lvl1pPr>
          </a:lstStyle>
          <a:p>
            <a:fld id="{BC005E11-9FC4-4559-BF01-B81AA1525F34}" type="datetimeFigureOut">
              <a:rPr lang="ko-KR" altLang="en-US" smtClean="0"/>
              <a:pPr/>
              <a:t>2011-11-07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3950" cy="37020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690269"/>
            <a:ext cx="5438140" cy="4443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378824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Rix고딕 EB" pitchFamily="18" charset="-127"/>
                <a:ea typeface="Rix고딕 EB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378824"/>
            <a:ext cx="2945659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Rix고딕 EB" pitchFamily="18" charset="-127"/>
                <a:ea typeface="Rix고딕 EB" pitchFamily="18" charset="-127"/>
              </a:defRPr>
            </a:lvl1pPr>
          </a:lstStyle>
          <a:p>
            <a:fld id="{E298BA0C-7778-40CB-9F43-9459B3FAC40D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263614684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Rix고딕 EB" pitchFamily="18" charset="-127"/>
        <a:ea typeface="Rix고딕 EB" pitchFamily="18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Rix고딕 EB" pitchFamily="18" charset="-127"/>
        <a:ea typeface="Rix고딕 EB" pitchFamily="18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Rix고딕 EB" pitchFamily="18" charset="-127"/>
        <a:ea typeface="Rix고딕 EB" pitchFamily="18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Rix고딕 EB" pitchFamily="18" charset="-127"/>
        <a:ea typeface="Rix고딕 EB" pitchFamily="18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Rix고딕 EB" pitchFamily="18" charset="-127"/>
        <a:ea typeface="Rix고딕 EB" pitchFamily="18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제목 논의 필요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98BA0C-7778-40CB-9F43-9459B3FAC40D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7498884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98BA0C-7778-40CB-9F43-9459B3FAC40D}" type="slidenum">
              <a:rPr lang="ko-KR" altLang="en-US" smtClean="0"/>
              <a:pPr/>
              <a:t>14</a:t>
            </a:fld>
            <a:endParaRPr lang="ko-KR" altLang="en-US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98BA0C-7778-40CB-9F43-9459B3FAC40D}" type="slidenum">
              <a:rPr lang="ko-KR" altLang="en-US" smtClean="0"/>
              <a:pPr/>
              <a:t>15</a:t>
            </a:fld>
            <a:endParaRPr lang="ko-KR" altLang="en-US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98BA0C-7778-40CB-9F43-9459B3FAC40D}" type="slidenum">
              <a:rPr lang="ko-KR" altLang="en-US" smtClean="0"/>
              <a:pPr/>
              <a:t>16</a:t>
            </a:fld>
            <a:endParaRPr lang="ko-KR" altLang="en-US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98BA0C-7778-40CB-9F43-9459B3FAC40D}" type="slidenum">
              <a:rPr lang="ko-KR" altLang="en-US" smtClean="0"/>
              <a:pPr/>
              <a:t>17</a:t>
            </a:fld>
            <a:endParaRPr lang="ko-KR" altLang="en-US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98BA0C-7778-40CB-9F43-9459B3FAC40D}" type="slidenum">
              <a:rPr lang="ko-KR" altLang="en-US" smtClean="0"/>
              <a:pPr/>
              <a:t>18</a:t>
            </a:fld>
            <a:endParaRPr lang="ko-KR" altLang="en-US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98BA0C-7778-40CB-9F43-9459B3FAC40D}" type="slidenum">
              <a:rPr lang="ko-KR" altLang="en-US" smtClean="0"/>
              <a:pPr/>
              <a:t>19</a:t>
            </a:fld>
            <a:endParaRPr lang="ko-KR" altLang="en-US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98BA0C-7778-40CB-9F43-9459B3FAC40D}" type="slidenum">
              <a:rPr lang="ko-KR" altLang="en-US" smtClean="0"/>
              <a:pPr/>
              <a:t>20</a:t>
            </a:fld>
            <a:endParaRPr lang="ko-KR" altLang="en-US"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98BA0C-7778-40CB-9F43-9459B3FAC40D}" type="slidenum">
              <a:rPr lang="ko-KR" altLang="en-US" smtClean="0"/>
              <a:pPr/>
              <a:t>22</a:t>
            </a:fld>
            <a:endParaRPr lang="ko-KR" altLang="en-US"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98BA0C-7778-40CB-9F43-9459B3FAC40D}" type="slidenum">
              <a:rPr lang="ko-KR" altLang="en-US" smtClean="0"/>
              <a:pPr/>
              <a:t>23</a:t>
            </a:fld>
            <a:endParaRPr lang="ko-KR" altLang="en-US"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98BA0C-7778-40CB-9F43-9459B3FAC40D}" type="slidenum">
              <a:rPr lang="ko-KR" altLang="en-US" smtClean="0"/>
              <a:pPr/>
              <a:t>24</a:t>
            </a:fld>
            <a:endParaRPr lang="ko-KR" alt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98BA0C-7778-40CB-9F43-9459B3FAC40D}" type="slidenum">
              <a:rPr lang="ko-KR" altLang="en-US" smtClean="0"/>
              <a:pPr/>
              <a:t>4</a:t>
            </a:fld>
            <a:endParaRPr lang="ko-KR" altLang="en-US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98BA0C-7778-40CB-9F43-9459B3FAC40D}" type="slidenum">
              <a:rPr lang="ko-KR" altLang="en-US" smtClean="0"/>
              <a:pPr/>
              <a:t>25</a:t>
            </a:fld>
            <a:endParaRPr lang="ko-KR" altLang="en-US"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98BA0C-7778-40CB-9F43-9459B3FAC40D}" type="slidenum">
              <a:rPr lang="ko-KR" altLang="en-US" smtClean="0"/>
              <a:pPr/>
              <a:t>26</a:t>
            </a:fld>
            <a:endParaRPr lang="ko-KR" altLang="en-US"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98BA0C-7778-40CB-9F43-9459B3FAC40D}" type="slidenum">
              <a:rPr lang="ko-KR" altLang="en-US" smtClean="0"/>
              <a:pPr/>
              <a:t>27</a:t>
            </a:fld>
            <a:endParaRPr lang="ko-KR" altLang="en-US"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98BA0C-7778-40CB-9F43-9459B3FAC40D}" type="slidenum">
              <a:rPr lang="ko-KR" altLang="en-US" smtClean="0"/>
              <a:pPr/>
              <a:t>28</a:t>
            </a:fld>
            <a:endParaRPr lang="ko-KR" altLang="en-US"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98BA0C-7778-40CB-9F43-9459B3FAC40D}" type="slidenum">
              <a:rPr lang="ko-KR" altLang="en-US" smtClean="0"/>
              <a:pPr/>
              <a:t>29</a:t>
            </a:fld>
            <a:endParaRPr lang="ko-KR" altLang="en-US"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98BA0C-7778-40CB-9F43-9459B3FAC40D}" type="slidenum">
              <a:rPr lang="ko-KR" altLang="en-US" smtClean="0"/>
              <a:pPr/>
              <a:t>30</a:t>
            </a:fld>
            <a:endParaRPr lang="ko-KR" altLang="en-US"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98BA0C-7778-40CB-9F43-9459B3FAC40D}" type="slidenum">
              <a:rPr lang="ko-KR" altLang="en-US" smtClean="0"/>
              <a:pPr/>
              <a:t>31</a:t>
            </a:fld>
            <a:endParaRPr lang="ko-KR" altLang="en-US" dirty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98BA0C-7778-40CB-9F43-9459B3FAC40D}" type="slidenum">
              <a:rPr lang="ko-KR" altLang="en-US" smtClean="0"/>
              <a:pPr/>
              <a:t>32</a:t>
            </a:fld>
            <a:endParaRPr lang="ko-KR" altLang="en-US" dirty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98BA0C-7778-40CB-9F43-9459B3FAC40D}" type="slidenum">
              <a:rPr lang="ko-KR" altLang="en-US" smtClean="0"/>
              <a:pPr/>
              <a:t>33</a:t>
            </a:fld>
            <a:endParaRPr lang="ko-KR" altLang="en-US" dirty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98BA0C-7778-40CB-9F43-9459B3FAC40D}" type="slidenum">
              <a:rPr lang="ko-KR" altLang="en-US" smtClean="0"/>
              <a:pPr/>
              <a:t>34</a:t>
            </a:fld>
            <a:endParaRPr lang="ko-KR" alt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98BA0C-7778-40CB-9F43-9459B3FAC40D}" type="slidenum">
              <a:rPr lang="ko-KR" altLang="en-US" smtClean="0"/>
              <a:pPr/>
              <a:t>6</a:t>
            </a:fld>
            <a:endParaRPr lang="ko-KR" altLang="en-US"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98BA0C-7778-40CB-9F43-9459B3FAC40D}" type="slidenum">
              <a:rPr lang="ko-KR" altLang="en-US" smtClean="0"/>
              <a:pPr/>
              <a:t>35</a:t>
            </a:fld>
            <a:endParaRPr lang="ko-KR" altLang="en-US" dirty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98BA0C-7778-40CB-9F43-9459B3FAC40D}" type="slidenum">
              <a:rPr lang="ko-KR" altLang="en-US" smtClean="0"/>
              <a:pPr/>
              <a:t>36</a:t>
            </a:fld>
            <a:endParaRPr lang="ko-KR" altLang="en-US" dirty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98BA0C-7778-40CB-9F43-9459B3FAC40D}" type="slidenum">
              <a:rPr lang="ko-KR" altLang="en-US" smtClean="0"/>
              <a:pPr/>
              <a:t>37</a:t>
            </a:fld>
            <a:endParaRPr lang="ko-KR" altLang="en-US" dirty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98BA0C-7778-40CB-9F43-9459B3FAC40D}" type="slidenum">
              <a:rPr lang="ko-KR" altLang="en-US" smtClean="0"/>
              <a:pPr/>
              <a:t>38</a:t>
            </a:fld>
            <a:endParaRPr lang="ko-KR" altLang="en-US" dirty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98BA0C-7778-40CB-9F43-9459B3FAC40D}" type="slidenum">
              <a:rPr lang="ko-KR" altLang="en-US" smtClean="0"/>
              <a:pPr/>
              <a:t>39</a:t>
            </a:fld>
            <a:endParaRPr lang="ko-KR" altLang="en-US" dirty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98BA0C-7778-40CB-9F43-9459B3FAC40D}" type="slidenum">
              <a:rPr lang="ko-KR" altLang="en-US" smtClean="0"/>
              <a:pPr/>
              <a:t>40</a:t>
            </a:fld>
            <a:endParaRPr lang="ko-KR" altLang="en-US" dirty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98BA0C-7778-40CB-9F43-9459B3FAC40D}" type="slidenum">
              <a:rPr lang="ko-KR" altLang="en-US" smtClean="0"/>
              <a:pPr/>
              <a:t>41</a:t>
            </a:fld>
            <a:endParaRPr lang="ko-KR" altLang="en-US" dirty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98BA0C-7778-40CB-9F43-9459B3FAC40D}" type="slidenum">
              <a:rPr lang="ko-KR" altLang="en-US" smtClean="0"/>
              <a:pPr/>
              <a:t>42</a:t>
            </a:fld>
            <a:endParaRPr lang="ko-KR" altLang="en-US" dirty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98BA0C-7778-40CB-9F43-9459B3FAC40D}" type="slidenum">
              <a:rPr lang="ko-KR" altLang="en-US" smtClean="0"/>
              <a:pPr/>
              <a:t>43</a:t>
            </a:fld>
            <a:endParaRPr lang="ko-KR" altLang="en-US" dirty="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98BA0C-7778-40CB-9F43-9459B3FAC40D}" type="slidenum">
              <a:rPr lang="ko-KR" altLang="en-US" smtClean="0"/>
              <a:pPr/>
              <a:t>44</a:t>
            </a:fld>
            <a:endParaRPr lang="ko-KR" alt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98BA0C-7778-40CB-9F43-9459B3FAC40D}" type="slidenum">
              <a:rPr lang="ko-KR" altLang="en-US" smtClean="0"/>
              <a:pPr/>
              <a:t>8</a:t>
            </a:fld>
            <a:endParaRPr lang="ko-KR" altLang="en-US" dirty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98BA0C-7778-40CB-9F43-9459B3FAC40D}" type="slidenum">
              <a:rPr lang="ko-KR" altLang="en-US" smtClean="0"/>
              <a:pPr/>
              <a:t>45</a:t>
            </a:fld>
            <a:endParaRPr lang="ko-KR" altLang="en-US" dirty="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98BA0C-7778-40CB-9F43-9459B3FAC40D}" type="slidenum">
              <a:rPr lang="ko-KR" altLang="en-US" smtClean="0"/>
              <a:pPr/>
              <a:t>46</a:t>
            </a:fld>
            <a:endParaRPr lang="ko-KR" altLang="en-US" dirty="0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98BA0C-7778-40CB-9F43-9459B3FAC40D}" type="slidenum">
              <a:rPr lang="ko-KR" altLang="en-US" smtClean="0"/>
              <a:pPr/>
              <a:t>47</a:t>
            </a:fld>
            <a:endParaRPr lang="ko-KR" altLang="en-US" dirty="0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98BA0C-7778-40CB-9F43-9459B3FAC40D}" type="slidenum">
              <a:rPr lang="ko-KR" altLang="en-US" smtClean="0"/>
              <a:pPr/>
              <a:t>48</a:t>
            </a:fld>
            <a:endParaRPr lang="ko-KR" altLang="en-US" dirty="0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98BA0C-7778-40CB-9F43-9459B3FAC40D}" type="slidenum">
              <a:rPr lang="ko-KR" altLang="en-US" smtClean="0"/>
              <a:pPr/>
              <a:t>50</a:t>
            </a:fld>
            <a:endParaRPr lang="ko-KR" altLang="en-US" dirty="0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98BA0C-7778-40CB-9F43-9459B3FAC40D}" type="slidenum">
              <a:rPr lang="ko-KR" altLang="en-US" smtClean="0"/>
              <a:pPr/>
              <a:t>51</a:t>
            </a:fld>
            <a:endParaRPr lang="ko-KR" altLang="en-US" dirty="0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98BA0C-7778-40CB-9F43-9459B3FAC40D}" type="slidenum">
              <a:rPr lang="ko-KR" altLang="en-US" smtClean="0"/>
              <a:pPr/>
              <a:t>52</a:t>
            </a:fld>
            <a:endParaRPr lang="ko-KR" altLang="en-US" dirty="0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98BA0C-7778-40CB-9F43-9459B3FAC40D}" type="slidenum">
              <a:rPr lang="ko-KR" altLang="en-US" smtClean="0"/>
              <a:pPr/>
              <a:t>53</a:t>
            </a:fld>
            <a:endParaRPr lang="ko-KR" altLang="en-US" dirty="0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98BA0C-7778-40CB-9F43-9459B3FAC40D}" type="slidenum">
              <a:rPr lang="ko-KR" altLang="en-US" smtClean="0"/>
              <a:pPr/>
              <a:t>54</a:t>
            </a:fld>
            <a:endParaRPr lang="ko-KR" altLang="en-US" dirty="0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98BA0C-7778-40CB-9F43-9459B3FAC40D}" type="slidenum">
              <a:rPr lang="ko-KR" altLang="en-US" smtClean="0"/>
              <a:pPr/>
              <a:t>55</a:t>
            </a:fld>
            <a:endParaRPr lang="ko-KR" alt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98BA0C-7778-40CB-9F43-9459B3FAC40D}" type="slidenum">
              <a:rPr lang="ko-KR" altLang="en-US" smtClean="0"/>
              <a:pPr/>
              <a:t>9</a:t>
            </a:fld>
            <a:endParaRPr lang="ko-KR" altLang="en-US" dirty="0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98BA0C-7778-40CB-9F43-9459B3FAC40D}" type="slidenum">
              <a:rPr lang="ko-KR" altLang="en-US" smtClean="0"/>
              <a:pPr/>
              <a:t>56</a:t>
            </a:fld>
            <a:endParaRPr lang="ko-KR" altLang="en-US" dirty="0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98BA0C-7778-40CB-9F43-9459B3FAC40D}" type="slidenum">
              <a:rPr lang="ko-KR" altLang="en-US" smtClean="0"/>
              <a:pPr/>
              <a:t>57</a:t>
            </a:fld>
            <a:endParaRPr lang="ko-KR" altLang="en-US" dirty="0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98BA0C-7778-40CB-9F43-9459B3FAC40D}" type="slidenum">
              <a:rPr lang="ko-KR" altLang="en-US" smtClean="0"/>
              <a:pPr/>
              <a:t>58</a:t>
            </a:fld>
            <a:endParaRPr lang="ko-KR" altLang="en-US" dirty="0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98BA0C-7778-40CB-9F43-9459B3FAC40D}" type="slidenum">
              <a:rPr lang="ko-KR" altLang="en-US" smtClean="0"/>
              <a:pPr/>
              <a:t>59</a:t>
            </a:fld>
            <a:endParaRPr lang="ko-KR" altLang="en-US" dirty="0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98BA0C-7778-40CB-9F43-9459B3FAC40D}" type="slidenum">
              <a:rPr lang="ko-KR" altLang="en-US" smtClean="0"/>
              <a:pPr/>
              <a:t>60</a:t>
            </a:fld>
            <a:endParaRPr lang="ko-KR" altLang="en-US" dirty="0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98BA0C-7778-40CB-9F43-9459B3FAC40D}" type="slidenum">
              <a:rPr lang="ko-KR" altLang="en-US" smtClean="0"/>
              <a:pPr/>
              <a:t>61</a:t>
            </a:fld>
            <a:endParaRPr lang="ko-KR" altLang="en-US" dirty="0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98BA0C-7778-40CB-9F43-9459B3FAC40D}" type="slidenum">
              <a:rPr lang="ko-KR" altLang="en-US" smtClean="0"/>
              <a:pPr/>
              <a:t>62</a:t>
            </a:fld>
            <a:endParaRPr lang="ko-KR" altLang="en-US" dirty="0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98BA0C-7778-40CB-9F43-9459B3FAC40D}" type="slidenum">
              <a:rPr lang="ko-KR" altLang="en-US" smtClean="0"/>
              <a:pPr/>
              <a:t>63</a:t>
            </a:fld>
            <a:endParaRPr lang="ko-KR" altLang="en-US" dirty="0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98BA0C-7778-40CB-9F43-9459B3FAC40D}" type="slidenum">
              <a:rPr lang="ko-KR" altLang="en-US" smtClean="0"/>
              <a:pPr/>
              <a:t>64</a:t>
            </a:fld>
            <a:endParaRPr lang="ko-KR" altLang="en-US" dirty="0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98BA0C-7778-40CB-9F43-9459B3FAC40D}" type="slidenum">
              <a:rPr lang="ko-KR" altLang="en-US" smtClean="0"/>
              <a:pPr/>
              <a:t>65</a:t>
            </a:fld>
            <a:endParaRPr lang="ko-KR" alt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98BA0C-7778-40CB-9F43-9459B3FAC40D}" type="slidenum">
              <a:rPr lang="ko-KR" altLang="en-US" smtClean="0"/>
              <a:pPr/>
              <a:t>10</a:t>
            </a:fld>
            <a:endParaRPr lang="ko-KR" altLang="en-US" dirty="0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98BA0C-7778-40CB-9F43-9459B3FAC40D}" type="slidenum">
              <a:rPr lang="ko-KR" altLang="en-US" smtClean="0"/>
              <a:pPr/>
              <a:t>66</a:t>
            </a:fld>
            <a:endParaRPr lang="ko-KR" altLang="en-US" dirty="0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98BA0C-7778-40CB-9F43-9459B3FAC40D}" type="slidenum">
              <a:rPr lang="ko-KR" altLang="en-US" smtClean="0"/>
              <a:pPr/>
              <a:t>67</a:t>
            </a:fld>
            <a:endParaRPr lang="ko-KR" alt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98BA0C-7778-40CB-9F43-9459B3FAC40D}" type="slidenum">
              <a:rPr lang="ko-KR" altLang="en-US" smtClean="0"/>
              <a:pPr/>
              <a:t>11</a:t>
            </a:fld>
            <a:endParaRPr lang="ko-KR" alt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98BA0C-7778-40CB-9F43-9459B3FAC40D}" type="slidenum">
              <a:rPr lang="ko-KR" altLang="en-US" smtClean="0"/>
              <a:pPr/>
              <a:t>12</a:t>
            </a:fld>
            <a:endParaRPr lang="ko-KR" alt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98BA0C-7778-40CB-9F43-9459B3FAC40D}" type="slidenum">
              <a:rPr lang="ko-KR" altLang="en-US" smtClean="0"/>
              <a:pPr/>
              <a:t>13</a:t>
            </a:fld>
            <a:endParaRPr lang="ko-KR" alt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챕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928662" y="214290"/>
            <a:ext cx="7758138" cy="439718"/>
          </a:xfrm>
        </p:spPr>
        <p:txBody>
          <a:bodyPr/>
          <a:lstStyle>
            <a:lvl1pPr>
              <a:defRPr sz="2400" b="1">
                <a:latin typeface="맑은 고딕" pitchFamily="50" charset="-127"/>
                <a:ea typeface="맑은 고딕" pitchFamily="50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11" name="텍스트 개체 틀 8"/>
          <p:cNvSpPr>
            <a:spLocks noGrp="1"/>
          </p:cNvSpPr>
          <p:nvPr>
            <p:ph type="body" sz="quarter" idx="11"/>
          </p:nvPr>
        </p:nvSpPr>
        <p:spPr>
          <a:xfrm>
            <a:off x="928662" y="642918"/>
            <a:ext cx="4643470" cy="357189"/>
          </a:xfrm>
        </p:spPr>
        <p:txBody>
          <a:bodyPr>
            <a:noAutofit/>
          </a:bodyPr>
          <a:lstStyle>
            <a:lvl1pPr>
              <a:buNone/>
              <a:defRPr sz="1800" b="1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pPr lvl="0"/>
            <a:endParaRPr lang="ko-KR" altLang="en-US" dirty="0"/>
          </a:p>
        </p:txBody>
      </p:sp>
      <p:sp>
        <p:nvSpPr>
          <p:cNvPr id="6" name="내용 개체 틀 4"/>
          <p:cNvSpPr>
            <a:spLocks noGrp="1"/>
          </p:cNvSpPr>
          <p:nvPr>
            <p:ph sz="quarter" idx="10"/>
          </p:nvPr>
        </p:nvSpPr>
        <p:spPr>
          <a:xfrm>
            <a:off x="857224" y="1357298"/>
            <a:ext cx="7929563" cy="4857764"/>
          </a:xfrm>
        </p:spPr>
        <p:txBody>
          <a:bodyPr/>
          <a:lstStyle>
            <a:lvl1pPr marL="0" indent="0">
              <a:buClr>
                <a:srgbClr val="C00000"/>
              </a:buClr>
              <a:buFont typeface="Wingdings" pitchFamily="2" charset="2"/>
              <a:buChar char="v"/>
              <a:defRPr sz="16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449263" indent="-187325">
              <a:buClr>
                <a:srgbClr val="0033CC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622300" indent="-173038">
              <a:buClr>
                <a:schemeClr val="tx1"/>
              </a:buClr>
              <a:buFont typeface="Wingdings" pitchFamily="2" charset="2"/>
              <a:buChar char="§"/>
              <a:tabLst>
                <a:tab pos="622300" algn="l"/>
              </a:tabLst>
              <a:defRPr sz="1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901700" indent="-27940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1071563" indent="-169863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22" name="텍스트 개체 틀 8"/>
          <p:cNvSpPr>
            <a:spLocks noGrp="1"/>
          </p:cNvSpPr>
          <p:nvPr>
            <p:ph type="body" sz="quarter" idx="13"/>
          </p:nvPr>
        </p:nvSpPr>
        <p:spPr>
          <a:xfrm>
            <a:off x="214282" y="214290"/>
            <a:ext cx="642942" cy="428628"/>
          </a:xfrm>
        </p:spPr>
        <p:txBody>
          <a:bodyPr/>
          <a:lstStyle>
            <a:lvl1pPr>
              <a:buNone/>
              <a:defRPr b="1">
                <a:latin typeface="맑은 고딕" pitchFamily="50" charset="-127"/>
                <a:ea typeface="맑은 고딕" pitchFamily="50" charset="-127"/>
              </a:defRPr>
            </a:lvl1pPr>
          </a:lstStyle>
          <a:p>
            <a:pPr lvl="0"/>
            <a:endParaRPr lang="ko-KR" altLang="en-US" dirty="0"/>
          </a:p>
        </p:txBody>
      </p:sp>
    </p:spTree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4"/>
          <p:cNvSpPr>
            <a:spLocks noGrp="1"/>
          </p:cNvSpPr>
          <p:nvPr>
            <p:ph sz="quarter" idx="10"/>
          </p:nvPr>
        </p:nvSpPr>
        <p:spPr>
          <a:xfrm>
            <a:off x="857224" y="1357298"/>
            <a:ext cx="7929563" cy="4857764"/>
          </a:xfrm>
        </p:spPr>
        <p:txBody>
          <a:bodyPr/>
          <a:lstStyle>
            <a:lvl1pPr marL="88900" indent="-88900">
              <a:buFont typeface="Wingdings" pitchFamily="2" charset="2"/>
              <a:buChar char="v"/>
              <a:defRPr sz="16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355600" indent="-177800">
              <a:defRPr>
                <a:solidFill>
                  <a:schemeClr val="bg1">
                    <a:lumMod val="50000"/>
                  </a:schemeClr>
                </a:solidFill>
              </a:defRPr>
            </a:lvl2pPr>
            <a:lvl3pPr marL="622300" indent="-266700">
              <a:tabLst>
                <a:tab pos="622300" algn="l"/>
              </a:tabLs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901700" indent="-27940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1071563" indent="-169863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2"/>
            <a:r>
              <a:rPr lang="ko-KR" altLang="en-US" dirty="0" smtClean="0"/>
              <a:t>둘째 수준</a:t>
            </a:r>
          </a:p>
          <a:p>
            <a:pPr lvl="3"/>
            <a:r>
              <a:rPr lang="ko-KR" altLang="en-US" dirty="0" smtClean="0"/>
              <a:t>셋째 수준</a:t>
            </a:r>
          </a:p>
          <a:p>
            <a:pPr lvl="4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11" name="제목 2"/>
          <p:cNvSpPr>
            <a:spLocks noGrp="1"/>
          </p:cNvSpPr>
          <p:nvPr>
            <p:ph type="title"/>
          </p:nvPr>
        </p:nvSpPr>
        <p:spPr>
          <a:xfrm>
            <a:off x="928662" y="214290"/>
            <a:ext cx="7758138" cy="439718"/>
          </a:xfrm>
        </p:spPr>
        <p:txBody>
          <a:bodyPr/>
          <a:lstStyle>
            <a:lvl1pPr>
              <a:defRPr sz="2400" b="1">
                <a:latin typeface="맑은 고딕" pitchFamily="50" charset="-127"/>
                <a:ea typeface="맑은 고딕" pitchFamily="50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13" name="텍스트 개체 틀 8"/>
          <p:cNvSpPr>
            <a:spLocks noGrp="1"/>
          </p:cNvSpPr>
          <p:nvPr>
            <p:ph type="body" sz="quarter" idx="13"/>
          </p:nvPr>
        </p:nvSpPr>
        <p:spPr>
          <a:xfrm>
            <a:off x="214282" y="214290"/>
            <a:ext cx="642942" cy="428628"/>
          </a:xfrm>
        </p:spPr>
        <p:txBody>
          <a:bodyPr/>
          <a:lstStyle>
            <a:lvl1pPr>
              <a:buNone/>
              <a:defRPr b="1">
                <a:latin typeface="맑은 고딕" pitchFamily="50" charset="-127"/>
                <a:ea typeface="맑은 고딕" pitchFamily="50" charset="-127"/>
              </a:defRPr>
            </a:lvl1pPr>
          </a:lstStyle>
          <a:p>
            <a:pPr lvl="0"/>
            <a:endParaRPr lang="ko-KR" altLang="en-US" dirty="0"/>
          </a:p>
        </p:txBody>
      </p:sp>
      <p:sp>
        <p:nvSpPr>
          <p:cNvPr id="7" name="텍스트 개체 틀 8"/>
          <p:cNvSpPr>
            <a:spLocks noGrp="1"/>
          </p:cNvSpPr>
          <p:nvPr>
            <p:ph type="body" sz="quarter" idx="11"/>
          </p:nvPr>
        </p:nvSpPr>
        <p:spPr>
          <a:xfrm>
            <a:off x="928662" y="642918"/>
            <a:ext cx="4643470" cy="357189"/>
          </a:xfrm>
        </p:spPr>
        <p:txBody>
          <a:bodyPr>
            <a:noAutofit/>
          </a:bodyPr>
          <a:lstStyle>
            <a:lvl1pPr>
              <a:buNone/>
              <a:defRPr sz="1800" b="1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pPr lvl="0"/>
            <a:endParaRPr lang="ko-KR" altLang="en-US" dirty="0"/>
          </a:p>
        </p:txBody>
      </p:sp>
    </p:spTree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챕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3552050896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png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C:\_works\07.03.NHN.PT템플릿\images\nhn_bi_white.png"/>
          <p:cNvPicPr>
            <a:picLocks noChangeAspect="1" noChangeArrowheads="1"/>
          </p:cNvPicPr>
          <p:nvPr userDrawn="1"/>
        </p:nvPicPr>
        <p:blipFill>
          <a:blip r:embed="rId4" cstate="print">
            <a:lum bright="-85000"/>
          </a:blip>
          <a:srcRect l="16934" t="27294" r="10321" b="30193"/>
          <a:stretch>
            <a:fillRect/>
          </a:stretch>
        </p:blipFill>
        <p:spPr bwMode="auto">
          <a:xfrm>
            <a:off x="8020075" y="6337733"/>
            <a:ext cx="838800" cy="203346"/>
          </a:xfrm>
          <a:prstGeom prst="rect">
            <a:avLst/>
          </a:prstGeom>
          <a:noFill/>
        </p:spPr>
      </p:pic>
      <p:pic>
        <p:nvPicPr>
          <p:cNvPr id="5" name="Picture 2" descr="C:\Documents and Settings\nhncorp\바탕 화면\nhn.png"/>
          <p:cNvPicPr>
            <a:picLocks noChangeAspect="1" noChangeArrowheads="1"/>
          </p:cNvPicPr>
          <p:nvPr userDrawn="1"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0"/>
            <a:ext cx="9131300" cy="6851650"/>
          </a:xfrm>
          <a:prstGeom prst="rect">
            <a:avLst/>
          </a:prstGeom>
          <a:noFill/>
        </p:spPr>
      </p:pic>
      <p:pic>
        <p:nvPicPr>
          <p:cNvPr id="4" name="Picture 2" descr="C:\Documents and Settings\nhn\바탕 화면\downall\nhn_logo.png"/>
          <p:cNvPicPr>
            <a:picLocks noChangeAspect="1" noChangeArrowheads="1"/>
          </p:cNvPicPr>
          <p:nvPr userDrawn="1"/>
        </p:nvPicPr>
        <p:blipFill>
          <a:blip r:embed="rId6" cstate="print">
            <a:lum bright="16000"/>
          </a:blip>
          <a:srcRect/>
          <a:stretch>
            <a:fillRect/>
          </a:stretch>
        </p:blipFill>
        <p:spPr bwMode="auto">
          <a:xfrm>
            <a:off x="357158" y="6316394"/>
            <a:ext cx="902607" cy="221152"/>
          </a:xfrm>
          <a:prstGeom prst="rect">
            <a:avLst/>
          </a:prstGeom>
          <a:noFill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5" r:id="rId2"/>
  </p:sldLayoutIdLst>
  <p:transition>
    <p:fade/>
  </p:transition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슬라이드 번호 개체 틀 5"/>
          <p:cNvSpPr txBox="1">
            <a:spLocks/>
          </p:cNvSpPr>
          <p:nvPr/>
        </p:nvSpPr>
        <p:spPr>
          <a:xfrm>
            <a:off x="6219837" y="6529409"/>
            <a:ext cx="2781319" cy="2508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bg1"/>
                </a:solidFill>
                <a:latin typeface="PF Din Text Cond Pro Medium" pitchFamily="2" charset="0"/>
                <a:ea typeface="Rix고딕 M" pitchFamily="18" charset="-127"/>
              </a:defRPr>
            </a:lvl1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0BB0C5-6955-4F9B-BA60-58E2367A55EF}" type="slidenum">
              <a:rPr kumimoji="0" lang="ko-KR" altLang="en-US" sz="850" b="1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kumimoji="0" lang="ko-KR" altLang="en-US" sz="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 </a:t>
            </a:r>
            <a:r>
              <a:rPr kumimoji="0" lang="en-US" altLang="ko-KR" sz="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/ </a:t>
            </a:r>
            <a:r>
              <a:rPr kumimoji="0" lang="ko-KR" altLang="en-US" sz="8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마크업</a:t>
            </a:r>
            <a:r>
              <a:rPr kumimoji="0" lang="ko-KR" altLang="en-US" sz="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 최적화</a:t>
            </a:r>
          </a:p>
        </p:txBody>
      </p:sp>
      <p:cxnSp>
        <p:nvCxnSpPr>
          <p:cNvPr id="12" name="직선 연결선 11"/>
          <p:cNvCxnSpPr/>
          <p:nvPr/>
        </p:nvCxnSpPr>
        <p:spPr>
          <a:xfrm>
            <a:off x="942949" y="1023921"/>
            <a:ext cx="7956000" cy="1588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942949" y="152400"/>
            <a:ext cx="7956000" cy="1588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228569" y="1023921"/>
            <a:ext cx="684000" cy="1588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228569" y="152400"/>
            <a:ext cx="684000" cy="1588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제목 개체 틀 9"/>
          <p:cNvSpPr>
            <a:spLocks noGrp="1"/>
          </p:cNvSpPr>
          <p:nvPr>
            <p:ph type="title"/>
          </p:nvPr>
        </p:nvSpPr>
        <p:spPr>
          <a:xfrm>
            <a:off x="928662" y="274638"/>
            <a:ext cx="7758138" cy="4397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928662" y="1357298"/>
            <a:ext cx="7758138" cy="47688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2"/>
            <a:r>
              <a:rPr lang="ko-KR" altLang="en-US" dirty="0" smtClean="0"/>
              <a:t>둘째 수준</a:t>
            </a:r>
          </a:p>
          <a:p>
            <a:pPr lvl="3"/>
            <a:r>
              <a:rPr lang="ko-KR" altLang="en-US" dirty="0" smtClean="0"/>
              <a:t>셋째 수준</a:t>
            </a:r>
          </a:p>
          <a:p>
            <a:pPr lvl="4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pic>
        <p:nvPicPr>
          <p:cNvPr id="17" name="Picture 2" descr="C:\Documents and Settings\nhn\바탕 화면\downall\nhn_logo.png"/>
          <p:cNvPicPr>
            <a:picLocks noChangeAspect="1" noChangeArrowheads="1"/>
          </p:cNvPicPr>
          <p:nvPr userDrawn="1"/>
        </p:nvPicPr>
        <p:blipFill>
          <a:blip r:embed="rId5" cstate="print">
            <a:lum bright="16000"/>
          </a:blip>
          <a:srcRect/>
          <a:stretch>
            <a:fillRect/>
          </a:stretch>
        </p:blipFill>
        <p:spPr bwMode="auto">
          <a:xfrm>
            <a:off x="357158" y="6508555"/>
            <a:ext cx="843187" cy="206593"/>
          </a:xfrm>
          <a:prstGeom prst="rect">
            <a:avLst/>
          </a:prstGeom>
          <a:noFill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</p:sldLayoutIdLst>
  <p:transition>
    <p:fade/>
  </p:transition>
  <p:hf hdr="0" ftr="0" dt="0"/>
  <p:txStyles>
    <p:titleStyle>
      <a:lvl1pPr algn="l" defTabSz="914400" rtl="0" eaLnBrk="1" latinLnBrk="1" hangingPunct="1">
        <a:spcBef>
          <a:spcPct val="0"/>
        </a:spcBef>
        <a:buNone/>
        <a:defRPr sz="2800" b="1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spcAft>
          <a:spcPts val="200"/>
        </a:spcAft>
        <a:buClr>
          <a:srgbClr val="C00000"/>
        </a:buClr>
        <a:buFont typeface="Wingdings" pitchFamily="2" charset="2"/>
        <a:buChar char="v"/>
        <a:defRPr sz="2000" b="1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265113" indent="-265113" algn="l" defTabSz="914400" rtl="0" eaLnBrk="1" latinLnBrk="1" hangingPunct="1">
        <a:spcBef>
          <a:spcPct val="20000"/>
        </a:spcBef>
        <a:spcAft>
          <a:spcPts val="10"/>
        </a:spcAft>
        <a:buFont typeface="Arial" pitchFamily="34" charset="0"/>
        <a:buChar char="–"/>
        <a:defRPr sz="1800" kern="1200">
          <a:solidFill>
            <a:schemeClr val="bg1">
              <a:lumMod val="50000"/>
            </a:schemeClr>
          </a:solidFill>
          <a:latin typeface="+mn-lt"/>
          <a:ea typeface="+mn-ea"/>
          <a:cs typeface="+mn-cs"/>
        </a:defRPr>
      </a:lvl2pPr>
      <a:lvl3pPr marL="541338" indent="-276225" algn="l" defTabSz="914400" rtl="0" eaLnBrk="1" latinLnBrk="1" hangingPunct="1">
        <a:spcBef>
          <a:spcPct val="20000"/>
        </a:spcBef>
        <a:buClr>
          <a:srgbClr val="0033CC"/>
        </a:buClr>
        <a:buFont typeface="Wingdings" pitchFamily="2" charset="2"/>
        <a:buChar char="§"/>
        <a:tabLst>
          <a:tab pos="541338" algn="l"/>
        </a:tabLst>
        <a:defRPr sz="16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3pPr>
      <a:lvl4pPr marL="806450" indent="-265113" algn="l" defTabSz="914400" rtl="0" eaLnBrk="1" latinLnBrk="1" hangingPunct="1">
        <a:spcBef>
          <a:spcPct val="20000"/>
        </a:spcBef>
        <a:buFont typeface="Wingdings" pitchFamily="2" charset="2"/>
        <a:buChar char="§"/>
        <a:defRPr sz="14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4pPr>
      <a:lvl5pPr marL="1071563" indent="-265113" algn="l" defTabSz="914400" rtl="0" eaLnBrk="1" latinLnBrk="1" hangingPunct="1">
        <a:spcBef>
          <a:spcPct val="20000"/>
        </a:spcBef>
        <a:buFont typeface="Wingdings" pitchFamily="2" charset="2"/>
        <a:buChar char="§"/>
        <a:defRPr sz="14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.vml"/><Relationship Id="rId4" Type="http://schemas.openxmlformats.org/officeDocument/2006/relationships/oleObject" Target="../embeddings/oleObject1.bin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html.nhndesign.com/markup_tools/complexity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.xml"/><Relationship Id="rId2" Type="http://schemas.openxmlformats.org/officeDocument/2006/relationships/slideLayout" Target="../slideLayouts/slideLayout3.xml"/><Relationship Id="rId1" Type="http://schemas.openxmlformats.org/officeDocument/2006/relationships/video" Target="../media/media1.mp4"/><Relationship Id="rId5" Type="http://schemas.openxmlformats.org/officeDocument/2006/relationships/image" Target="../media/image29.png"/><Relationship Id="rId4" Type="http://schemas.microsoft.com/office/2007/relationships/media" Target="../media/media1.mp4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hyperlink" Target="http://msdn.microsoft.com/en-us/library/ms531161.aspx" TargetMode="External"/><Relationship Id="rId3" Type="http://schemas.openxmlformats.org/officeDocument/2006/relationships/hyperlink" Target="http://velocity.oreilly.com.cn/index.php" TargetMode="External"/><Relationship Id="rId7" Type="http://schemas.openxmlformats.org/officeDocument/2006/relationships/hyperlink" Target="http://velocityconf.com/velocity2009/public/schedule/detail/8523" TargetMode="External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www.slideshare.net/stoyan/dont-make-me-wait-or-building-highperformance-web-applications" TargetMode="External"/><Relationship Id="rId5" Type="http://schemas.openxmlformats.org/officeDocument/2006/relationships/hyperlink" Target="http://googlewebmastercentral.blogspot.com/2010/04/using-site-speed-in-web-search-ranking.html" TargetMode="External"/><Relationship Id="rId4" Type="http://schemas.openxmlformats.org/officeDocument/2006/relationships/hyperlink" Target="http://glinden.blogspot.com/2006/11/marissa-mayer-at-web-20.html" TargetMode="Externa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85774" y="2333617"/>
            <a:ext cx="745457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buFont typeface="+mj-lt"/>
              <a:buAutoNum type="romanUcPeriod" startAt="2"/>
            </a:pPr>
            <a:r>
              <a:rPr lang="en-US" altLang="ko-KR" sz="44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Markup </a:t>
            </a:r>
            <a:r>
              <a:rPr lang="ko-KR" altLang="en-US" sz="44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최적화</a:t>
            </a:r>
            <a:endParaRPr lang="ko-KR" altLang="en-US" sz="4400" b="1" dirty="0">
              <a:solidFill>
                <a:schemeClr val="tx1">
                  <a:lumMod val="95000"/>
                  <a:lumOff val="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428596" y="2214554"/>
            <a:ext cx="828000" cy="1588"/>
          </a:xfrm>
          <a:prstGeom prst="line">
            <a:avLst/>
          </a:prstGeom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353270330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파일 크기 줄이기 </a:t>
            </a:r>
            <a:r>
              <a:rPr lang="en-US" altLang="ko-KR" dirty="0"/>
              <a:t>(</a:t>
            </a:r>
            <a:r>
              <a:rPr lang="en-US" altLang="ko-KR" dirty="0" err="1"/>
              <a:t>Cont</a:t>
            </a:r>
            <a:r>
              <a:rPr lang="en-US" altLang="ko-KR" dirty="0"/>
              <a:t>’)</a:t>
            </a:r>
            <a:r>
              <a:rPr lang="ko-KR" altLang="en-US" dirty="0"/>
              <a:t>  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smtClean="0"/>
              <a:t>의미 없는 </a:t>
            </a:r>
            <a:r>
              <a:rPr lang="ko-KR" altLang="en-US" dirty="0" err="1" smtClean="0"/>
              <a:t>엘리먼트</a:t>
            </a:r>
            <a:r>
              <a:rPr lang="ko-KR" altLang="en-US" dirty="0" smtClean="0"/>
              <a:t> 사용 줄이기</a:t>
            </a:r>
            <a:endParaRPr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>
          <a:xfrm>
            <a:off x="500089" y="1071566"/>
            <a:ext cx="8143877" cy="4857764"/>
          </a:xfrm>
        </p:spPr>
        <p:txBody>
          <a:bodyPr>
            <a:noAutofit/>
          </a:bodyPr>
          <a:lstStyle/>
          <a:p>
            <a:pPr marL="266700" indent="-266700"/>
            <a:r>
              <a:rPr lang="en-US" altLang="ko-KR" dirty="0" smtClean="0"/>
              <a:t>HTML </a:t>
            </a:r>
            <a:r>
              <a:rPr lang="ko-KR" altLang="en-US" dirty="0" err="1" smtClean="0"/>
              <a:t>엘리먼트</a:t>
            </a:r>
            <a:r>
              <a:rPr lang="ko-KR" altLang="ko-KR" dirty="0" err="1" smtClean="0"/>
              <a:t>는</a:t>
            </a:r>
            <a:r>
              <a:rPr lang="ko-KR" altLang="ko-KR" dirty="0" smtClean="0"/>
              <a:t> </a:t>
            </a:r>
            <a:r>
              <a:rPr lang="ko-KR" altLang="ko-KR" dirty="0"/>
              <a:t>각 문서 구성요소를 표현하기 위해 만들어진 것으로 </a:t>
            </a:r>
            <a:r>
              <a:rPr lang="ko-KR" altLang="ko-KR" dirty="0" smtClean="0"/>
              <a:t>의미</a:t>
            </a:r>
            <a:r>
              <a:rPr lang="en-US" altLang="ko-KR" dirty="0" smtClean="0"/>
              <a:t>(semantic)</a:t>
            </a:r>
            <a:r>
              <a:rPr lang="ko-KR" altLang="ko-KR" dirty="0" smtClean="0"/>
              <a:t>를 </a:t>
            </a:r>
            <a:r>
              <a:rPr lang="ko-KR" altLang="ko-KR" dirty="0"/>
              <a:t>가지고 있다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pPr marL="266700" indent="-266700"/>
            <a:r>
              <a:rPr lang="ko-KR" altLang="ko-KR" dirty="0" smtClean="0"/>
              <a:t>의미 </a:t>
            </a:r>
            <a:r>
              <a:rPr lang="ko-KR" altLang="ko-KR" dirty="0"/>
              <a:t>없는 </a:t>
            </a:r>
            <a:r>
              <a:rPr lang="ko-KR" altLang="en-US" dirty="0" err="1" smtClean="0"/>
              <a:t>엘리먼트란</a:t>
            </a:r>
            <a:r>
              <a:rPr lang="ko-KR" altLang="ko-KR" dirty="0" smtClean="0"/>
              <a:t> </a:t>
            </a:r>
            <a:r>
              <a:rPr lang="ko-KR" altLang="en-US" dirty="0" err="1" smtClean="0"/>
              <a:t>엘리먼트</a:t>
            </a:r>
            <a:r>
              <a:rPr lang="ko-KR" altLang="ko-KR" dirty="0" err="1" smtClean="0"/>
              <a:t>의</a:t>
            </a:r>
            <a:r>
              <a:rPr lang="ko-KR" altLang="ko-KR" dirty="0" smtClean="0"/>
              <a:t> 원래 </a:t>
            </a:r>
            <a:r>
              <a:rPr lang="ko-KR" altLang="ko-KR" dirty="0"/>
              <a:t>의미와 다르게 사용되거나 </a:t>
            </a:r>
            <a:r>
              <a:rPr lang="ko-KR" altLang="ko-KR" dirty="0" err="1"/>
              <a:t>그루핑</a:t>
            </a:r>
            <a:r>
              <a:rPr lang="ko-KR" altLang="ko-KR" dirty="0"/>
              <a:t> 요소</a:t>
            </a:r>
            <a:r>
              <a:rPr lang="en-US" altLang="ko-KR" dirty="0"/>
              <a:t>(</a:t>
            </a:r>
            <a:r>
              <a:rPr lang="en-US" altLang="ko-KR" dirty="0" err="1"/>
              <a:t>div,span</a:t>
            </a:r>
            <a:r>
              <a:rPr lang="en-US" altLang="ko-KR" dirty="0"/>
              <a:t>)</a:t>
            </a:r>
            <a:r>
              <a:rPr lang="ko-KR" altLang="ko-KR" dirty="0"/>
              <a:t>를 반복 하는 것을 말한다</a:t>
            </a:r>
            <a:r>
              <a:rPr lang="en-US" altLang="ko-KR" dirty="0" smtClean="0"/>
              <a:t>.</a:t>
            </a:r>
          </a:p>
          <a:p>
            <a:pPr marL="266700" indent="-266700"/>
            <a:r>
              <a:rPr lang="ko-KR" altLang="ko-KR" dirty="0" smtClean="0"/>
              <a:t>둥글게 </a:t>
            </a:r>
            <a:r>
              <a:rPr lang="ko-KR" altLang="ko-KR" dirty="0"/>
              <a:t>처리된 배경과 테두리</a:t>
            </a:r>
            <a:r>
              <a:rPr lang="en-US" altLang="ko-KR" dirty="0"/>
              <a:t>, </a:t>
            </a:r>
            <a:r>
              <a:rPr lang="ko-KR" altLang="ko-KR" dirty="0"/>
              <a:t>그림자 효과 등 디자인 표현을 위해</a:t>
            </a:r>
            <a:r>
              <a:rPr lang="en-US" altLang="ko-KR" dirty="0"/>
              <a:t> div, span </a:t>
            </a:r>
            <a:r>
              <a:rPr lang="ko-KR" altLang="en-US" dirty="0" err="1" smtClean="0"/>
              <a:t>엘리먼트</a:t>
            </a:r>
            <a:r>
              <a:rPr lang="ko-KR" altLang="ko-KR" dirty="0" err="1" smtClean="0"/>
              <a:t>를</a:t>
            </a:r>
            <a:r>
              <a:rPr lang="ko-KR" altLang="ko-KR" dirty="0" smtClean="0"/>
              <a:t> </a:t>
            </a:r>
            <a:r>
              <a:rPr lang="ko-KR" altLang="ko-KR" dirty="0"/>
              <a:t>중첩 사용하는 경우가 많다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pPr marL="266700" indent="-266700"/>
            <a:endParaRPr lang="en-US" altLang="ko-KR" dirty="0" smtClean="0"/>
          </a:p>
          <a:p>
            <a:pPr marL="266700" indent="-266700"/>
            <a:endParaRPr lang="en-US" altLang="ko-KR" dirty="0"/>
          </a:p>
          <a:p>
            <a:pPr marL="266700" indent="-266700"/>
            <a:endParaRPr lang="en-US" altLang="ko-KR" dirty="0" smtClean="0"/>
          </a:p>
          <a:p>
            <a:pPr marL="266700" indent="-266700"/>
            <a:endParaRPr lang="en-US" altLang="ko-KR" dirty="0"/>
          </a:p>
          <a:p>
            <a:pPr marL="266700" indent="-266700"/>
            <a:endParaRPr lang="en-US" altLang="ko-KR" dirty="0" smtClean="0"/>
          </a:p>
          <a:p>
            <a:pPr marL="266700" indent="-266700"/>
            <a:endParaRPr lang="en-US" altLang="ko-KR" dirty="0"/>
          </a:p>
          <a:p>
            <a:pPr marL="266700" indent="-266700"/>
            <a:endParaRPr lang="en-US" altLang="ko-KR" dirty="0" smtClean="0"/>
          </a:p>
          <a:p>
            <a:pPr marL="266700" indent="-266700"/>
            <a:r>
              <a:rPr lang="ko-KR" altLang="ko-KR" dirty="0" smtClean="0"/>
              <a:t>중첩 </a:t>
            </a:r>
            <a:r>
              <a:rPr lang="ko-KR" altLang="ko-KR" dirty="0"/>
              <a:t>사용이 많아지면 </a:t>
            </a:r>
            <a:r>
              <a:rPr lang="en-US" altLang="ko-KR" dirty="0"/>
              <a:t>HTML, CSS </a:t>
            </a:r>
            <a:r>
              <a:rPr lang="ko-KR" altLang="ko-KR" dirty="0" err="1" smtClean="0"/>
              <a:t>코드</a:t>
            </a:r>
            <a:r>
              <a:rPr lang="ko-KR" altLang="en-US" dirty="0" err="1" smtClean="0"/>
              <a:t>량</a:t>
            </a:r>
            <a:r>
              <a:rPr lang="ko-KR" altLang="ko-KR" dirty="0" err="1" smtClean="0"/>
              <a:t>이</a:t>
            </a:r>
            <a:r>
              <a:rPr lang="ko-KR" altLang="ko-KR" dirty="0" smtClean="0"/>
              <a:t> </a:t>
            </a:r>
            <a:r>
              <a:rPr lang="ko-KR" altLang="en-US" dirty="0" smtClean="0"/>
              <a:t>증가하</a:t>
            </a:r>
            <a:r>
              <a:rPr lang="ko-KR" altLang="ko-KR" dirty="0" smtClean="0"/>
              <a:t>고 </a:t>
            </a:r>
            <a:r>
              <a:rPr lang="en-US" altLang="ko-KR" dirty="0"/>
              <a:t>DOM </a:t>
            </a:r>
            <a:r>
              <a:rPr lang="ko-KR" altLang="ko-KR" dirty="0"/>
              <a:t>트리 단계가 복잡해진다</a:t>
            </a:r>
            <a:r>
              <a:rPr lang="en-US" altLang="ko-KR" dirty="0"/>
              <a:t>. </a:t>
            </a:r>
            <a:r>
              <a:rPr lang="ko-KR" altLang="ko-KR" dirty="0"/>
              <a:t>자바스크립트를 이용해 상위 </a:t>
            </a:r>
            <a:r>
              <a:rPr lang="ko-KR" altLang="ko-KR" dirty="0" err="1"/>
              <a:t>노드의</a:t>
            </a:r>
            <a:r>
              <a:rPr lang="en-US" altLang="ko-KR" dirty="0"/>
              <a:t> DOM Tree</a:t>
            </a:r>
            <a:r>
              <a:rPr lang="ko-KR" altLang="ko-KR" dirty="0"/>
              <a:t>를 추가</a:t>
            </a:r>
            <a:r>
              <a:rPr lang="en-US" altLang="ko-KR" dirty="0"/>
              <a:t>, </a:t>
            </a:r>
            <a:r>
              <a:rPr lang="ko-KR" altLang="ko-KR" dirty="0"/>
              <a:t>삭제하면 자식 </a:t>
            </a:r>
            <a:r>
              <a:rPr lang="ko-KR" altLang="ko-KR" dirty="0" err="1"/>
              <a:t>노드도</a:t>
            </a:r>
            <a:r>
              <a:rPr lang="ko-KR" altLang="ko-KR" dirty="0"/>
              <a:t> 변형되므로 </a:t>
            </a:r>
            <a:r>
              <a:rPr lang="ko-KR" altLang="ko-KR" dirty="0" err="1"/>
              <a:t>리플로</a:t>
            </a:r>
            <a:r>
              <a:rPr lang="en-US" altLang="ko-KR" dirty="0"/>
              <a:t>(Reflow) </a:t>
            </a:r>
            <a:r>
              <a:rPr lang="ko-KR" altLang="ko-KR" dirty="0"/>
              <a:t>시간이 늘어난다</a:t>
            </a:r>
            <a:r>
              <a:rPr lang="en-US" altLang="ko-KR" dirty="0" smtClean="0"/>
              <a:t>.</a:t>
            </a:r>
          </a:p>
          <a:p>
            <a:pPr marL="622300" lvl="1" indent="-165100">
              <a:lnSpc>
                <a:spcPct val="150000"/>
              </a:lnSpc>
              <a:buClr>
                <a:srgbClr val="0000CC"/>
              </a:buClr>
              <a:buFont typeface="Wingdings" pitchFamily="2" charset="2"/>
              <a:buChar char="§"/>
            </a:pP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3.1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27584" y="3195057"/>
            <a:ext cx="3187700" cy="129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4211960" y="2780928"/>
            <a:ext cx="425760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&lt;div id="</a:t>
            </a:r>
            <a:r>
              <a:rPr lang="en-US" altLang="ko-KR" sz="1200" dirty="0" err="1">
                <a:latin typeface="맑은 고딕" pitchFamily="50" charset="-127"/>
                <a:ea typeface="맑은 고딕" pitchFamily="50" charset="-127"/>
              </a:rPr>
              <a:t>help_readcom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" class="</a:t>
            </a:r>
            <a:r>
              <a:rPr lang="en-US" altLang="ko-KR" sz="1200" dirty="0" err="1">
                <a:latin typeface="맑은 고딕" pitchFamily="50" charset="-127"/>
                <a:ea typeface="맑은 고딕" pitchFamily="50" charset="-127"/>
              </a:rPr>
              <a:t>cc_help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 show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"&gt;</a:t>
            </a:r>
          </a:p>
          <a:p>
            <a:pPr lvl="1"/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&lt;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dl&gt;</a:t>
            </a:r>
          </a:p>
          <a:p>
            <a:pPr lvl="1"/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&lt;</a:t>
            </a:r>
            <a:r>
              <a:rPr lang="en-US" altLang="ko-KR" sz="1200" dirty="0" err="1">
                <a:latin typeface="맑은 고딕" pitchFamily="50" charset="-127"/>
                <a:ea typeface="맑은 고딕" pitchFamily="50" charset="-127"/>
              </a:rPr>
              <a:t>dt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 class="blind"&gt;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독자의견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&lt;/</a:t>
            </a:r>
            <a:r>
              <a:rPr lang="en-US" altLang="ko-KR" sz="1200" dirty="0" err="1">
                <a:latin typeface="맑은 고딕" pitchFamily="50" charset="-127"/>
                <a:ea typeface="맑은 고딕" pitchFamily="50" charset="-127"/>
              </a:rPr>
              <a:t>dt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&gt;</a:t>
            </a:r>
          </a:p>
          <a:p>
            <a:pPr lvl="1"/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&lt;</a:t>
            </a:r>
            <a:r>
              <a:rPr lang="en-US" altLang="ko-KR" sz="1200" dirty="0" err="1">
                <a:latin typeface="맑은 고딕" pitchFamily="50" charset="-127"/>
                <a:ea typeface="맑은 고딕" pitchFamily="50" charset="-127"/>
              </a:rPr>
              <a:t>dd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&gt;</a:t>
            </a:r>
          </a:p>
          <a:p>
            <a:pPr lvl="2"/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&lt;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p&gt;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위 문화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연예 </a:t>
            </a:r>
            <a:r>
              <a:rPr lang="ko-KR" altLang="en-US" sz="1200" dirty="0" err="1">
                <a:latin typeface="맑은 고딕" pitchFamily="50" charset="-127"/>
                <a:ea typeface="맑은 고딕" pitchFamily="50" charset="-127"/>
              </a:rPr>
              <a:t>편집판에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 대해 </a:t>
            </a:r>
            <a:r>
              <a:rPr lang="ko-KR" altLang="en-US" sz="1200" dirty="0" err="1">
                <a:latin typeface="맑은 고딕" pitchFamily="50" charset="-127"/>
                <a:ea typeface="맑은 고딕" pitchFamily="50" charset="-127"/>
              </a:rPr>
              <a:t>의견주시면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&lt;</a:t>
            </a:r>
            <a:r>
              <a:rPr lang="en-US" altLang="ko-KR" sz="1200" dirty="0" err="1">
                <a:latin typeface="맑은 고딕" pitchFamily="50" charset="-127"/>
                <a:ea typeface="맑은 고딕" pitchFamily="50" charset="-127"/>
              </a:rPr>
              <a:t>br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 /&gt;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옴부즈맨의 자료로 활용됩니다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.&lt;/p&gt;</a:t>
            </a:r>
          </a:p>
          <a:p>
            <a:pPr lvl="1"/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&lt;/</a:t>
            </a:r>
            <a:r>
              <a:rPr lang="en-US" altLang="ko-KR" sz="1200" dirty="0" err="1">
                <a:latin typeface="맑은 고딕" pitchFamily="50" charset="-127"/>
                <a:ea typeface="맑은 고딕" pitchFamily="50" charset="-127"/>
              </a:rPr>
              <a:t>dd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&gt;</a:t>
            </a:r>
          </a:p>
          <a:p>
            <a:pPr lvl="1"/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&lt;/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dl&gt;</a:t>
            </a:r>
          </a:p>
          <a:p>
            <a:pPr lvl="1"/>
            <a:r>
              <a:rPr lang="en-US" altLang="ko-KR" sz="1200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&lt;div </a:t>
            </a:r>
            <a:r>
              <a:rPr lang="en-US" altLang="ko-KR" sz="12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class="shadow2"&gt;&lt;/div</a:t>
            </a:r>
            <a:r>
              <a:rPr lang="en-US" altLang="ko-KR" sz="1200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&gt;</a:t>
            </a:r>
          </a:p>
          <a:p>
            <a:pPr lvl="1"/>
            <a:r>
              <a:rPr lang="en-US" altLang="ko-KR" sz="1200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&lt;</a:t>
            </a:r>
            <a:r>
              <a:rPr lang="en-US" altLang="ko-KR" sz="12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div class="arrow"&gt;&lt;/div</a:t>
            </a:r>
            <a:r>
              <a:rPr lang="en-US" altLang="ko-KR" sz="1200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&gt;</a:t>
            </a:r>
          </a:p>
          <a:p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&lt;/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div&gt;</a:t>
            </a:r>
            <a:endParaRPr lang="ko-KR" altLang="en-US" sz="120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67638948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파일 요청 줄이기  </a:t>
            </a:r>
            <a:endParaRPr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>
          <a:xfrm>
            <a:off x="500089" y="1071566"/>
            <a:ext cx="8143877" cy="4857764"/>
          </a:xfrm>
        </p:spPr>
        <p:txBody>
          <a:bodyPr>
            <a:noAutofit/>
          </a:bodyPr>
          <a:lstStyle/>
          <a:p>
            <a:pPr marL="266700" indent="-266700"/>
            <a:r>
              <a:rPr lang="en-US" altLang="ko-KR" dirty="0" smtClean="0"/>
              <a:t>CSS</a:t>
            </a:r>
            <a:r>
              <a:rPr lang="ko-KR" altLang="ko-KR" dirty="0"/>
              <a:t>나 자바스크립트 파일이 여러 개일 경우 문서가 </a:t>
            </a:r>
            <a:r>
              <a:rPr lang="ko-KR" altLang="ko-KR" dirty="0" smtClean="0"/>
              <a:t>로</a:t>
            </a:r>
            <a:r>
              <a:rPr lang="ko-KR" altLang="en-US" dirty="0" smtClean="0"/>
              <a:t>딩</a:t>
            </a:r>
            <a:r>
              <a:rPr lang="ko-KR" altLang="ko-KR" dirty="0" smtClean="0"/>
              <a:t>될 </a:t>
            </a:r>
            <a:r>
              <a:rPr lang="ko-KR" altLang="ko-KR" dirty="0"/>
              <a:t>때마다 </a:t>
            </a:r>
            <a:r>
              <a:rPr lang="ko-KR" altLang="ko-KR" dirty="0" err="1"/>
              <a:t>리페인트와</a:t>
            </a:r>
            <a:r>
              <a:rPr lang="ko-KR" altLang="ko-KR" dirty="0"/>
              <a:t> </a:t>
            </a:r>
            <a:r>
              <a:rPr lang="ko-KR" altLang="ko-KR" dirty="0" err="1"/>
              <a:t>리플로를</a:t>
            </a:r>
            <a:r>
              <a:rPr lang="ko-KR" altLang="ko-KR" dirty="0"/>
              <a:t> 발생시켜 </a:t>
            </a:r>
            <a:r>
              <a:rPr lang="ko-KR" altLang="ko-KR" dirty="0" err="1"/>
              <a:t>렌더링</a:t>
            </a:r>
            <a:r>
              <a:rPr lang="ko-KR" altLang="ko-KR" dirty="0"/>
              <a:t> 시간이 늘어난다</a:t>
            </a:r>
            <a:r>
              <a:rPr lang="en-US" altLang="ko-KR" dirty="0"/>
              <a:t>. </a:t>
            </a:r>
            <a:endParaRPr lang="ko-KR" altLang="ko-KR" dirty="0"/>
          </a:p>
          <a:p>
            <a:pPr marL="266700" indent="-266700"/>
            <a:r>
              <a:rPr lang="en-US" altLang="ko-KR" dirty="0" smtClean="0"/>
              <a:t>HTML </a:t>
            </a:r>
            <a:r>
              <a:rPr lang="ko-KR" altLang="ko-KR" dirty="0" smtClean="0"/>
              <a:t>문서에서 </a:t>
            </a:r>
            <a:r>
              <a:rPr lang="ko-KR" altLang="ko-KR" dirty="0"/>
              <a:t>참조하는</a:t>
            </a:r>
            <a:r>
              <a:rPr lang="en-US" altLang="ko-KR" dirty="0"/>
              <a:t> CSS, </a:t>
            </a:r>
            <a:r>
              <a:rPr lang="ko-KR" altLang="ko-KR" dirty="0" smtClean="0"/>
              <a:t>자바스크립트</a:t>
            </a:r>
            <a:r>
              <a:rPr lang="en-US" altLang="ko-KR" dirty="0" smtClean="0"/>
              <a:t> </a:t>
            </a:r>
            <a:r>
              <a:rPr lang="ko-KR" altLang="ko-KR" dirty="0" smtClean="0"/>
              <a:t>등은 </a:t>
            </a:r>
            <a:r>
              <a:rPr lang="ko-KR" altLang="en-US" dirty="0" smtClean="0"/>
              <a:t>파일</a:t>
            </a:r>
            <a:r>
              <a:rPr lang="en-US" altLang="ko-KR" dirty="0" smtClean="0"/>
              <a:t> </a:t>
            </a:r>
            <a:r>
              <a:rPr lang="ko-KR" altLang="en-US" dirty="0" smtClean="0"/>
              <a:t>합치고 </a:t>
            </a:r>
            <a:r>
              <a:rPr lang="ko-KR" altLang="ko-KR" dirty="0" smtClean="0"/>
              <a:t>요청</a:t>
            </a:r>
            <a:r>
              <a:rPr lang="en-US" altLang="ko-KR" dirty="0" smtClean="0"/>
              <a:t> </a:t>
            </a:r>
            <a:r>
              <a:rPr lang="ko-KR" altLang="ko-KR" dirty="0" smtClean="0"/>
              <a:t>수를 </a:t>
            </a:r>
            <a:r>
              <a:rPr lang="ko-KR" altLang="ko-KR" dirty="0"/>
              <a:t>줄여 응답시간을 단축하는 것이 좋다</a:t>
            </a:r>
            <a:r>
              <a:rPr lang="en-US" altLang="ko-KR" dirty="0" smtClean="0"/>
              <a:t>.</a:t>
            </a:r>
          </a:p>
          <a:p>
            <a:pPr marL="266700" indent="-266700"/>
            <a:r>
              <a:rPr lang="ko-KR" altLang="ko-KR" dirty="0" smtClean="0"/>
              <a:t>참조된 </a:t>
            </a:r>
            <a:r>
              <a:rPr lang="ko-KR" altLang="en-US" dirty="0" smtClean="0"/>
              <a:t>파일을</a:t>
            </a:r>
            <a:r>
              <a:rPr lang="ko-KR" altLang="ko-KR" dirty="0" smtClean="0"/>
              <a:t> </a:t>
            </a:r>
            <a:r>
              <a:rPr lang="ko-KR" altLang="ko-KR" dirty="0"/>
              <a:t>합치는 것이 불가하다면 페이지 단위로 필요한 부분만 적절히 분리하여 </a:t>
            </a:r>
            <a:r>
              <a:rPr lang="ko-KR" altLang="en-US" dirty="0" smtClean="0"/>
              <a:t>파일 </a:t>
            </a:r>
            <a:r>
              <a:rPr lang="ko-KR" altLang="en-US" dirty="0" err="1" smtClean="0"/>
              <a:t>전송량을</a:t>
            </a:r>
            <a:r>
              <a:rPr lang="ko-KR" altLang="ko-KR" dirty="0" smtClean="0"/>
              <a:t> 최소</a:t>
            </a:r>
            <a:r>
              <a:rPr lang="ko-KR" altLang="en-US" dirty="0" smtClean="0"/>
              <a:t>화할 수도 있</a:t>
            </a:r>
            <a:r>
              <a:rPr lang="ko-KR" altLang="ko-KR" dirty="0" smtClean="0"/>
              <a:t>다</a:t>
            </a:r>
            <a:r>
              <a:rPr lang="en-US" altLang="ko-KR" dirty="0"/>
              <a:t>.</a:t>
            </a:r>
            <a:endParaRPr lang="ko-KR" altLang="ko-KR" dirty="0"/>
          </a:p>
          <a:p>
            <a:pPr marL="715963" lvl="1" indent="-266700"/>
            <a:r>
              <a:rPr lang="ko-KR" altLang="ko-KR" dirty="0" err="1" smtClean="0"/>
              <a:t>네이버</a:t>
            </a:r>
            <a:r>
              <a:rPr lang="ko-KR" altLang="ko-KR" dirty="0" smtClean="0"/>
              <a:t> 초기화면</a:t>
            </a:r>
            <a:r>
              <a:rPr lang="ko-KR" altLang="en-US" dirty="0" smtClean="0"/>
              <a:t>에 미니 </a:t>
            </a:r>
            <a:r>
              <a:rPr lang="ko-KR" altLang="en-US" dirty="0" err="1" smtClean="0"/>
              <a:t>네이버</a:t>
            </a:r>
            <a:r>
              <a:rPr lang="ko-KR" altLang="en-US" dirty="0" smtClean="0"/>
              <a:t> </a:t>
            </a:r>
            <a:r>
              <a:rPr lang="en-US" altLang="ko-KR" dirty="0" smtClean="0"/>
              <a:t>me</a:t>
            </a:r>
            <a:r>
              <a:rPr lang="ko-KR" altLang="en-US" dirty="0" smtClean="0"/>
              <a:t> 영역의 </a:t>
            </a:r>
            <a:r>
              <a:rPr lang="en-US" altLang="ko-KR" dirty="0" smtClean="0"/>
              <a:t>CSS</a:t>
            </a:r>
            <a:r>
              <a:rPr lang="ko-KR" altLang="en-US" dirty="0" smtClean="0"/>
              <a:t>는 별도 파일로 분리해 </a:t>
            </a:r>
            <a:r>
              <a:rPr lang="ko-KR" altLang="ko-KR" dirty="0" smtClean="0"/>
              <a:t>사용자 </a:t>
            </a:r>
            <a:r>
              <a:rPr lang="ko-KR" altLang="ko-KR" dirty="0"/>
              <a:t>로그인 후에 </a:t>
            </a:r>
            <a:r>
              <a:rPr lang="ko-KR" altLang="en-US" dirty="0" smtClean="0"/>
              <a:t>페이지에 링크</a:t>
            </a:r>
            <a:r>
              <a:rPr lang="ko-KR" altLang="ko-KR" dirty="0" smtClean="0"/>
              <a:t>되도록 </a:t>
            </a:r>
            <a:r>
              <a:rPr lang="ko-KR" altLang="ko-KR" dirty="0"/>
              <a:t>구현 되어 있다</a:t>
            </a:r>
            <a:r>
              <a:rPr lang="en-US" altLang="ko-KR" dirty="0"/>
              <a:t>.</a:t>
            </a:r>
            <a:endParaRPr lang="ko-KR" altLang="ko-KR" dirty="0"/>
          </a:p>
          <a:p>
            <a:pPr marL="622300" lvl="1" indent="-165100">
              <a:lnSpc>
                <a:spcPct val="150000"/>
              </a:lnSpc>
              <a:buClr>
                <a:srgbClr val="0000CC"/>
              </a:buClr>
              <a:buFont typeface="Wingdings" pitchFamily="2" charset="2"/>
              <a:buChar char="§"/>
            </a:pP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3.2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331640" y="4653136"/>
            <a:ext cx="2479295" cy="12946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389337" y="5311962"/>
            <a:ext cx="5491336" cy="6357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331640" y="3356992"/>
            <a:ext cx="2406650" cy="11774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3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389337" y="4120036"/>
            <a:ext cx="5503143" cy="3227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219879650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렌더링</a:t>
            </a:r>
            <a:r>
              <a:rPr lang="ko-KR" altLang="en-US" dirty="0" smtClean="0"/>
              <a:t> 순서를 고려한 </a:t>
            </a:r>
            <a:r>
              <a:rPr lang="ko-KR" altLang="en-US" dirty="0" err="1" smtClean="0"/>
              <a:t>마크업</a:t>
            </a:r>
            <a:r>
              <a:rPr lang="ko-KR" altLang="en-US" dirty="0" smtClean="0"/>
              <a:t> 개발 방법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smtClean="0"/>
              <a:t>연결 문서 </a:t>
            </a:r>
            <a:r>
              <a:rPr lang="en-US" altLang="ko-KR" dirty="0" smtClean="0"/>
              <a:t>- CSS</a:t>
            </a:r>
            <a:endParaRPr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>
          <a:xfrm>
            <a:off x="500089" y="1071566"/>
            <a:ext cx="8143877" cy="4857764"/>
          </a:xfrm>
        </p:spPr>
        <p:txBody>
          <a:bodyPr>
            <a:noAutofit/>
          </a:bodyPr>
          <a:lstStyle/>
          <a:p>
            <a:pPr marL="266700" indent="-266700"/>
            <a:r>
              <a:rPr lang="ko-KR" altLang="ko-KR" dirty="0" smtClean="0"/>
              <a:t>브라우저는</a:t>
            </a:r>
            <a:r>
              <a:rPr lang="en-US" altLang="ko-KR" dirty="0" smtClean="0"/>
              <a:t> </a:t>
            </a:r>
            <a:r>
              <a:rPr lang="en-US" altLang="ko-KR" dirty="0"/>
              <a:t>CSS </a:t>
            </a:r>
            <a:r>
              <a:rPr lang="ko-KR" altLang="ko-KR" dirty="0"/>
              <a:t>파일이 완전히 로딩된 후 </a:t>
            </a:r>
            <a:r>
              <a:rPr lang="ko-KR" altLang="ko-KR" dirty="0" err="1"/>
              <a:t>렌더링을</a:t>
            </a:r>
            <a:r>
              <a:rPr lang="ko-KR" altLang="ko-KR" dirty="0"/>
              <a:t> 시작한다</a:t>
            </a:r>
            <a:r>
              <a:rPr lang="en-US" altLang="ko-KR" dirty="0"/>
              <a:t>. CSS </a:t>
            </a:r>
            <a:r>
              <a:rPr lang="ko-KR" altLang="ko-KR" dirty="0" smtClean="0"/>
              <a:t>링크</a:t>
            </a:r>
            <a:r>
              <a:rPr lang="en-US" altLang="ko-KR" dirty="0" smtClean="0"/>
              <a:t> </a:t>
            </a:r>
            <a:r>
              <a:rPr lang="ko-KR" altLang="ko-KR" dirty="0" smtClean="0"/>
              <a:t>선언을 </a:t>
            </a:r>
            <a:r>
              <a:rPr lang="en-US" altLang="ko-KR" dirty="0"/>
              <a:t>head </a:t>
            </a:r>
            <a:r>
              <a:rPr lang="ko-KR" altLang="en-US" dirty="0" err="1" smtClean="0"/>
              <a:t>엘리먼트</a:t>
            </a:r>
            <a:r>
              <a:rPr lang="ko-KR" altLang="en-US" dirty="0" smtClean="0"/>
              <a:t> </a:t>
            </a:r>
            <a:r>
              <a:rPr lang="ko-KR" altLang="ko-KR" dirty="0" smtClean="0"/>
              <a:t>안에 </a:t>
            </a:r>
            <a:r>
              <a:rPr lang="ko-KR" altLang="ko-KR" dirty="0"/>
              <a:t>위치시켜야 </a:t>
            </a:r>
            <a:r>
              <a:rPr lang="ko-KR" altLang="ko-KR" dirty="0" err="1"/>
              <a:t>렌더링</a:t>
            </a:r>
            <a:r>
              <a:rPr lang="ko-KR" altLang="ko-KR" dirty="0"/>
              <a:t> 시작 시간이 빨라진다</a:t>
            </a:r>
            <a:r>
              <a:rPr lang="en-US" altLang="ko-KR" dirty="0"/>
              <a:t>.</a:t>
            </a:r>
            <a:endParaRPr lang="ko-KR" altLang="ko-KR" dirty="0"/>
          </a:p>
          <a:p>
            <a:pPr>
              <a:buNone/>
            </a:pP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3.3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5" name="개체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381017731"/>
              </p:ext>
            </p:extLst>
          </p:nvPr>
        </p:nvGraphicFramePr>
        <p:xfrm>
          <a:off x="683568" y="2492896"/>
          <a:ext cx="8064896" cy="2016224"/>
        </p:xfrm>
        <a:graphic>
          <a:graphicData uri="http://schemas.openxmlformats.org/presentationml/2006/ole">
            <p:oleObj spid="_x0000_s10290" name="Image" r:id="rId4" imgW="7315200" imgH="1828800" progId="">
              <p:embed/>
            </p:oleObj>
          </a:graphicData>
        </a:graphic>
      </p:graphicFrame>
    </p:spTree>
    <p:extLst>
      <p:ext uri="{BB962C8B-B14F-4D97-AF65-F5344CB8AC3E}">
        <p14:creationId xmlns:p14="http://schemas.microsoft.com/office/powerpoint/2010/main" xmlns="" val="42645533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렌더링</a:t>
            </a:r>
            <a:r>
              <a:rPr lang="ko-KR" altLang="en-US" dirty="0" smtClean="0"/>
              <a:t> 순서를 고려한 </a:t>
            </a:r>
            <a:r>
              <a:rPr lang="ko-KR" altLang="en-US" dirty="0" err="1" smtClean="0"/>
              <a:t>마크업</a:t>
            </a:r>
            <a:r>
              <a:rPr lang="ko-KR" altLang="en-US" dirty="0" smtClean="0"/>
              <a:t> 개발 방법 </a:t>
            </a:r>
            <a:r>
              <a:rPr lang="en-US" altLang="ko-KR" dirty="0" smtClean="0"/>
              <a:t>(</a:t>
            </a:r>
            <a:r>
              <a:rPr lang="en-US" altLang="ko-KR" dirty="0" err="1"/>
              <a:t>Cont</a:t>
            </a:r>
            <a:r>
              <a:rPr lang="en-US" altLang="ko-KR" dirty="0"/>
              <a:t>’)</a:t>
            </a:r>
            <a:r>
              <a:rPr lang="ko-KR" altLang="en-US" dirty="0"/>
              <a:t>  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smtClean="0"/>
              <a:t>연결 문서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아이프레임</a:t>
            </a:r>
            <a:endParaRPr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>
          <a:xfrm>
            <a:off x="500089" y="1071566"/>
            <a:ext cx="8143877" cy="4857764"/>
          </a:xfrm>
        </p:spPr>
        <p:txBody>
          <a:bodyPr>
            <a:noAutofit/>
          </a:bodyPr>
          <a:lstStyle/>
          <a:p>
            <a:pPr marL="266700" indent="-266700"/>
            <a:r>
              <a:rPr lang="ko-KR" altLang="ko-KR" dirty="0" smtClean="0"/>
              <a:t>브라우저는 </a:t>
            </a:r>
            <a:r>
              <a:rPr lang="ko-KR" altLang="ko-KR" dirty="0"/>
              <a:t>문서 위에서 아래로 </a:t>
            </a:r>
            <a:r>
              <a:rPr lang="ko-KR" altLang="ko-KR" dirty="0" err="1"/>
              <a:t>렌더링하는</a:t>
            </a:r>
            <a:r>
              <a:rPr lang="ko-KR" altLang="ko-KR" dirty="0"/>
              <a:t> 것이 일반적이다</a:t>
            </a:r>
            <a:r>
              <a:rPr lang="en-US" altLang="ko-KR" dirty="0" smtClean="0"/>
              <a:t>. </a:t>
            </a:r>
            <a:r>
              <a:rPr lang="ko-KR" altLang="ko-KR" dirty="0" smtClean="0"/>
              <a:t>하지만 </a:t>
            </a:r>
            <a:r>
              <a:rPr lang="ko-KR" altLang="ko-KR" dirty="0"/>
              <a:t>아이프레임은 위치와 상관없이 문서 내용 중 가장 늦게 </a:t>
            </a:r>
            <a:r>
              <a:rPr lang="ko-KR" altLang="ko-KR" dirty="0" err="1"/>
              <a:t>렌더링</a:t>
            </a:r>
            <a:r>
              <a:rPr lang="ko-KR" altLang="ko-KR" dirty="0"/>
              <a:t> 되므로 </a:t>
            </a:r>
            <a:r>
              <a:rPr lang="en-US" altLang="ko-KR" dirty="0" err="1"/>
              <a:t>onload</a:t>
            </a:r>
            <a:r>
              <a:rPr lang="en-US" altLang="ko-KR" dirty="0"/>
              <a:t> </a:t>
            </a:r>
            <a:r>
              <a:rPr lang="ko-KR" altLang="ko-KR" dirty="0"/>
              <a:t>이벤트 발생을 지연시킨다</a:t>
            </a:r>
            <a:r>
              <a:rPr lang="en-US" altLang="ko-KR" dirty="0"/>
              <a:t>.</a:t>
            </a:r>
            <a:endParaRPr lang="ko-KR" altLang="ko-KR" dirty="0"/>
          </a:p>
          <a:p>
            <a:pPr marL="266700" indent="-266700"/>
            <a:r>
              <a:rPr lang="ko-KR" altLang="ko-KR" dirty="0" smtClean="0"/>
              <a:t>부모 </a:t>
            </a:r>
            <a:r>
              <a:rPr lang="ko-KR" altLang="ko-KR" dirty="0"/>
              <a:t>페이지와</a:t>
            </a:r>
            <a:r>
              <a:rPr lang="en-US" altLang="ko-KR" dirty="0"/>
              <a:t> connection</a:t>
            </a:r>
            <a:r>
              <a:rPr lang="ko-KR" altLang="ko-KR" dirty="0"/>
              <a:t>수를 공유하기 때문에 블로킹이 발생할 수 있다</a:t>
            </a:r>
            <a:r>
              <a:rPr lang="en-US" altLang="ko-KR" dirty="0"/>
              <a:t>.</a:t>
            </a:r>
            <a:endParaRPr lang="ko-KR" altLang="ko-KR" dirty="0"/>
          </a:p>
          <a:p>
            <a:pPr marL="266700" indent="-266700"/>
            <a:r>
              <a:rPr lang="ko-KR" altLang="ko-KR" dirty="0" err="1" smtClean="0"/>
              <a:t>네이버</a:t>
            </a:r>
            <a:r>
              <a:rPr lang="ko-KR" altLang="ko-KR" dirty="0" smtClean="0"/>
              <a:t> </a:t>
            </a:r>
            <a:r>
              <a:rPr lang="ko-KR" altLang="ko-KR" dirty="0"/>
              <a:t>초기 화면은</a:t>
            </a:r>
            <a:r>
              <a:rPr lang="en-US" altLang="ko-KR" dirty="0"/>
              <a:t> </a:t>
            </a:r>
            <a:r>
              <a:rPr lang="en-US" altLang="ko-KR" dirty="0" err="1"/>
              <a:t>onload</a:t>
            </a:r>
            <a:r>
              <a:rPr lang="en-US" altLang="ko-KR" dirty="0"/>
              <a:t> </a:t>
            </a:r>
            <a:r>
              <a:rPr lang="ko-KR" altLang="ko-KR" dirty="0"/>
              <a:t>이벤트 후</a:t>
            </a:r>
            <a:r>
              <a:rPr lang="en-US" altLang="ko-KR" dirty="0"/>
              <a:t> </a:t>
            </a:r>
            <a:r>
              <a:rPr lang="en-US" altLang="ko-KR" dirty="0" err="1"/>
              <a:t>src</a:t>
            </a:r>
            <a:r>
              <a:rPr lang="en-US" altLang="ko-KR" dirty="0"/>
              <a:t> </a:t>
            </a:r>
            <a:r>
              <a:rPr lang="ko-KR" altLang="ko-KR" dirty="0"/>
              <a:t>속성을 동적으로 할당하여 사용자 체감속도를 높이고 있다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pPr marL="266700" indent="-266700"/>
            <a:r>
              <a:rPr lang="ko-KR" altLang="ko-KR" dirty="0" err="1" smtClean="0"/>
              <a:t>포지셔닝</a:t>
            </a:r>
            <a:r>
              <a:rPr lang="ko-KR" altLang="ko-KR" dirty="0" smtClean="0"/>
              <a:t> </a:t>
            </a:r>
            <a:r>
              <a:rPr lang="ko-KR" altLang="ko-KR" dirty="0"/>
              <a:t>레이아웃</a:t>
            </a:r>
            <a:r>
              <a:rPr lang="en-US" altLang="ko-KR" dirty="0"/>
              <a:t>(Positioning Layout)</a:t>
            </a:r>
            <a:r>
              <a:rPr lang="ko-KR" altLang="ko-KR" dirty="0"/>
              <a:t>으로 문서 아래쪽에 아이프레임을 배치하는 것은 문서의 논리적 순서를 보장하지 못하므로 해결 방법이 될 수 없다</a:t>
            </a:r>
            <a:r>
              <a:rPr lang="en-US" altLang="ko-KR" dirty="0"/>
              <a:t>.</a:t>
            </a:r>
            <a:endParaRPr lang="ko-KR" altLang="ko-KR" dirty="0"/>
          </a:p>
          <a:p>
            <a:endParaRPr lang="ko-KR" altLang="ko-KR" dirty="0"/>
          </a:p>
          <a:p>
            <a:pPr>
              <a:buNone/>
            </a:pP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3.3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927534" y="3068960"/>
            <a:ext cx="753289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&lt;</a:t>
            </a:r>
            <a:r>
              <a:rPr lang="en-US" altLang="ko-KR" dirty="0" err="1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iframe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 </a:t>
            </a:r>
            <a:r>
              <a:rPr lang="en-US" altLang="ko-KR" dirty="0" err="1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src</a:t>
            </a:r>
            <a:r>
              <a:rPr lang="en-US" altLang="ko-KR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=" " 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id="</a:t>
            </a:r>
            <a:r>
              <a:rPr lang="en-US" altLang="ko-KR" dirty="0" err="1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shop_cast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" class="</a:t>
            </a:r>
            <a:r>
              <a:rPr lang="en-US" altLang="ko-KR" dirty="0" err="1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shop_cast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" title="</a:t>
            </a:r>
            <a:r>
              <a:rPr lang="ko-KR" altLang="ko-KR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쇼핑캐스트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" width="280" height="396" </a:t>
            </a:r>
            <a:r>
              <a:rPr lang="en-US" altLang="ko-KR" dirty="0" err="1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marginheight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="0" </a:t>
            </a:r>
            <a:r>
              <a:rPr lang="en-US" altLang="ko-KR" dirty="0" err="1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marginwidth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="0" scrolling="no" </a:t>
            </a:r>
            <a:r>
              <a:rPr lang="en-US" altLang="ko-KR" dirty="0" err="1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frameborder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="0"&gt;</a:t>
            </a:r>
            <a:r>
              <a:rPr lang="ko-KR" altLang="ko-KR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쇼핑캐스트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 : &lt;a </a:t>
            </a:r>
            <a:r>
              <a:rPr lang="en-US" altLang="ko-KR" dirty="0" err="1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href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="</a:t>
            </a:r>
            <a:r>
              <a:rPr lang="en-US" altLang="ko-KR" dirty="0" err="1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shoppingcast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/tab1_1.html"&gt;</a:t>
            </a:r>
            <a:r>
              <a:rPr lang="en-US" altLang="ko-KR" dirty="0" err="1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shoppingcast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/tab1_1.html&lt;/a&gt;&lt;/</a:t>
            </a:r>
            <a:r>
              <a:rPr lang="en-US" altLang="ko-KR" dirty="0" err="1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iframe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&gt;</a:t>
            </a:r>
            <a:endParaRPr lang="ko-KR" altLang="en-US" dirty="0">
              <a:latin typeface="맑은 고딕" pitchFamily="50" charset="-127"/>
              <a:ea typeface="맑은 고딕" pitchFamily="50" charset="-127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20372530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렌더링</a:t>
            </a:r>
            <a:r>
              <a:rPr lang="ko-KR" altLang="en-US" dirty="0" smtClean="0"/>
              <a:t> 순서를 고려한 </a:t>
            </a:r>
            <a:r>
              <a:rPr lang="ko-KR" altLang="en-US" dirty="0" err="1" smtClean="0"/>
              <a:t>마크업</a:t>
            </a:r>
            <a:r>
              <a:rPr lang="ko-KR" altLang="en-US" dirty="0" smtClean="0"/>
              <a:t> 개발 방법 </a:t>
            </a:r>
            <a:r>
              <a:rPr lang="en-US" altLang="ko-KR" dirty="0" smtClean="0"/>
              <a:t>(</a:t>
            </a:r>
            <a:r>
              <a:rPr lang="en-US" altLang="ko-KR" dirty="0" err="1"/>
              <a:t>Cont</a:t>
            </a:r>
            <a:r>
              <a:rPr lang="en-US" altLang="ko-KR" dirty="0"/>
              <a:t>’)</a:t>
            </a:r>
            <a:r>
              <a:rPr lang="ko-KR" altLang="en-US" dirty="0"/>
              <a:t>  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smtClean="0"/>
              <a:t>점진적 </a:t>
            </a:r>
            <a:r>
              <a:rPr lang="ko-KR" altLang="en-US" dirty="0" err="1" smtClean="0"/>
              <a:t>렌더링</a:t>
            </a:r>
            <a:endParaRPr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>
          <a:xfrm>
            <a:off x="500089" y="1071566"/>
            <a:ext cx="8143877" cy="4857764"/>
          </a:xfrm>
        </p:spPr>
        <p:txBody>
          <a:bodyPr>
            <a:noAutofit/>
          </a:bodyPr>
          <a:lstStyle/>
          <a:p>
            <a:pPr marL="266700" indent="-266700"/>
            <a:r>
              <a:rPr lang="ko-KR" altLang="ko-KR" dirty="0" smtClean="0"/>
              <a:t>문서 </a:t>
            </a:r>
            <a:r>
              <a:rPr lang="ko-KR" altLang="ko-KR" dirty="0"/>
              <a:t>전체 로딩이 완료되기 전에 로딩이 완료된 오브젝트를 단계적으로 보여주는 기술을 말한다</a:t>
            </a:r>
            <a:r>
              <a:rPr lang="en-US" altLang="ko-KR" dirty="0"/>
              <a:t>. </a:t>
            </a:r>
            <a:r>
              <a:rPr lang="ko-KR" altLang="ko-KR" dirty="0"/>
              <a:t>최신 브라우저들은 대부분 점진적 </a:t>
            </a:r>
            <a:r>
              <a:rPr lang="ko-KR" altLang="ko-KR" dirty="0" err="1"/>
              <a:t>렌더링을</a:t>
            </a:r>
            <a:r>
              <a:rPr lang="ko-KR" altLang="ko-KR" dirty="0"/>
              <a:t> 지원한다</a:t>
            </a:r>
            <a:r>
              <a:rPr lang="en-US" altLang="ko-KR" dirty="0" smtClean="0"/>
              <a:t>.</a:t>
            </a:r>
            <a:endParaRPr lang="ko-KR" altLang="ko-KR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3.3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8" name="Picture 2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27584" y="1916831"/>
            <a:ext cx="5943600" cy="3876675"/>
          </a:xfrm>
          <a:prstGeom prst="rect">
            <a:avLst/>
          </a:prstGeom>
          <a:noFill/>
          <a:ln>
            <a:noFill/>
          </a:ln>
          <a:effectLst/>
          <a:extLst/>
        </p:spPr>
      </p:pic>
    </p:spTree>
    <p:extLst>
      <p:ext uri="{BB962C8B-B14F-4D97-AF65-F5344CB8AC3E}">
        <p14:creationId xmlns:p14="http://schemas.microsoft.com/office/powerpoint/2010/main" xmlns="" val="403400442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렌더링</a:t>
            </a:r>
            <a:r>
              <a:rPr lang="ko-KR" altLang="en-US" dirty="0" smtClean="0"/>
              <a:t> 순서를 고려한 </a:t>
            </a:r>
            <a:r>
              <a:rPr lang="ko-KR" altLang="en-US" dirty="0" err="1" smtClean="0"/>
              <a:t>마크업</a:t>
            </a:r>
            <a:r>
              <a:rPr lang="ko-KR" altLang="en-US" dirty="0" smtClean="0"/>
              <a:t> 개발 방법 </a:t>
            </a:r>
            <a:r>
              <a:rPr lang="en-US" altLang="ko-KR" dirty="0" smtClean="0"/>
              <a:t>(</a:t>
            </a:r>
            <a:r>
              <a:rPr lang="en-US" altLang="ko-KR" dirty="0" err="1"/>
              <a:t>Cont</a:t>
            </a:r>
            <a:r>
              <a:rPr lang="en-US" altLang="ko-KR" dirty="0"/>
              <a:t>’)</a:t>
            </a:r>
            <a:r>
              <a:rPr lang="ko-KR" altLang="en-US" dirty="0"/>
              <a:t>  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smtClean="0"/>
              <a:t>점진적 </a:t>
            </a:r>
            <a:r>
              <a:rPr lang="ko-KR" altLang="en-US" dirty="0" err="1" smtClean="0"/>
              <a:t>렌더링</a:t>
            </a:r>
            <a:endParaRPr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>
          <a:xfrm>
            <a:off x="500089" y="1071566"/>
            <a:ext cx="8143877" cy="4857764"/>
          </a:xfrm>
        </p:spPr>
        <p:txBody>
          <a:bodyPr>
            <a:noAutofit/>
          </a:bodyPr>
          <a:lstStyle/>
          <a:p>
            <a:pPr marL="266700" indent="-266700"/>
            <a:r>
              <a:rPr lang="ko-KR" altLang="ko-KR" dirty="0" smtClean="0"/>
              <a:t>점진적 </a:t>
            </a:r>
            <a:r>
              <a:rPr lang="ko-KR" altLang="ko-KR" dirty="0" err="1"/>
              <a:t>렌더링에서</a:t>
            </a:r>
            <a:r>
              <a:rPr lang="ko-KR" altLang="ko-KR" dirty="0"/>
              <a:t> 고려할 점은 브라우저마다 점진적 </a:t>
            </a:r>
            <a:r>
              <a:rPr lang="ko-KR" altLang="ko-KR" dirty="0" err="1"/>
              <a:t>렌더링</a:t>
            </a:r>
            <a:r>
              <a:rPr lang="ko-KR" altLang="ko-KR" dirty="0"/>
              <a:t> 방식에 차이가 있다는 점이다</a:t>
            </a:r>
            <a:r>
              <a:rPr lang="en-US" altLang="ko-KR" dirty="0"/>
              <a:t>. </a:t>
            </a:r>
            <a:r>
              <a:rPr lang="ko-KR" altLang="ko-KR" dirty="0"/>
              <a:t>대표적으로 테이블</a:t>
            </a:r>
            <a:r>
              <a:rPr lang="en-US" altLang="ko-KR" dirty="0"/>
              <a:t>(Table) </a:t>
            </a:r>
            <a:r>
              <a:rPr lang="ko-KR" altLang="ko-KR" dirty="0"/>
              <a:t>요소가 있다</a:t>
            </a:r>
            <a:r>
              <a:rPr lang="en-US" altLang="ko-KR" dirty="0"/>
              <a:t>. </a:t>
            </a:r>
            <a:endParaRPr lang="ko-KR" altLang="ko-KR" dirty="0"/>
          </a:p>
          <a:p>
            <a:pPr marL="266700" indent="-266700"/>
            <a:r>
              <a:rPr lang="ko-KR" altLang="ko-KR" dirty="0"/>
              <a:t>인터넷 </a:t>
            </a:r>
            <a:r>
              <a:rPr lang="ko-KR" altLang="ko-KR" dirty="0" err="1" smtClean="0"/>
              <a:t>익스플로</a:t>
            </a:r>
            <a:r>
              <a:rPr lang="ko-KR" altLang="en-US" dirty="0" err="1" smtClean="0"/>
              <a:t>러</a:t>
            </a:r>
            <a:r>
              <a:rPr lang="en-US" altLang="ko-KR" dirty="0" smtClean="0"/>
              <a:t> </a:t>
            </a:r>
            <a:r>
              <a:rPr lang="en-US" altLang="ko-KR" dirty="0"/>
              <a:t>7</a:t>
            </a:r>
            <a:r>
              <a:rPr lang="ko-KR" altLang="ko-KR" dirty="0"/>
              <a:t>에서는 </a:t>
            </a:r>
            <a:r>
              <a:rPr lang="ko-KR" altLang="ko-KR" dirty="0" smtClean="0"/>
              <a:t>테이블</a:t>
            </a:r>
            <a:r>
              <a:rPr lang="en-US" altLang="ko-KR" dirty="0" smtClean="0"/>
              <a:t> </a:t>
            </a:r>
            <a:r>
              <a:rPr lang="ko-KR" altLang="ko-KR" dirty="0" smtClean="0"/>
              <a:t>안에 </a:t>
            </a:r>
            <a:r>
              <a:rPr lang="ko-KR" altLang="ko-KR" dirty="0"/>
              <a:t>셀이 완전히 로딩된 이후에 화면에 표시한다</a:t>
            </a:r>
            <a:r>
              <a:rPr lang="en-US" altLang="ko-KR" dirty="0"/>
              <a:t>. </a:t>
            </a:r>
            <a:r>
              <a:rPr lang="ko-KR" altLang="ko-KR" dirty="0"/>
              <a:t>그래서 셀이 많거나 문서가 레이아웃이 테이블 요소로 구성되면 지연</a:t>
            </a:r>
            <a:r>
              <a:rPr lang="en-US" altLang="ko-KR" dirty="0"/>
              <a:t>(delay)</a:t>
            </a:r>
            <a:r>
              <a:rPr lang="ko-KR" altLang="ko-KR" dirty="0"/>
              <a:t>이 발생하고 사용자 체감속도가 떨어진다</a:t>
            </a:r>
            <a:r>
              <a:rPr lang="en-US" altLang="ko-KR" dirty="0" smtClean="0"/>
              <a:t>.</a:t>
            </a:r>
          </a:p>
          <a:p>
            <a:pPr marL="266700" indent="-266700"/>
            <a:r>
              <a:rPr lang="en-US" altLang="ko-KR" dirty="0"/>
              <a:t>CSS </a:t>
            </a:r>
            <a:r>
              <a:rPr lang="ko-KR" altLang="ko-KR" dirty="0"/>
              <a:t>링크</a:t>
            </a:r>
            <a:r>
              <a:rPr lang="en-US" altLang="ko-KR" dirty="0"/>
              <a:t> </a:t>
            </a:r>
            <a:r>
              <a:rPr lang="ko-KR" altLang="ko-KR" dirty="0"/>
              <a:t>선언을 </a:t>
            </a:r>
            <a:r>
              <a:rPr lang="en-US" altLang="ko-KR" dirty="0"/>
              <a:t>head </a:t>
            </a:r>
            <a:r>
              <a:rPr lang="ko-KR" altLang="en-US" dirty="0" err="1"/>
              <a:t>엘리먼트</a:t>
            </a:r>
            <a:r>
              <a:rPr lang="ko-KR" altLang="en-US" dirty="0"/>
              <a:t> </a:t>
            </a:r>
            <a:r>
              <a:rPr lang="ko-KR" altLang="ko-KR" dirty="0"/>
              <a:t>안에 위치시켜야 </a:t>
            </a:r>
            <a:r>
              <a:rPr lang="ko-KR" altLang="en-US" dirty="0" smtClean="0"/>
              <a:t>점진적 </a:t>
            </a:r>
            <a:r>
              <a:rPr lang="ko-KR" altLang="en-US" dirty="0" err="1" smtClean="0"/>
              <a:t>렌더링이</a:t>
            </a:r>
            <a:r>
              <a:rPr lang="ko-KR" altLang="en-US" dirty="0" smtClean="0"/>
              <a:t> 가능하다</a:t>
            </a:r>
            <a:r>
              <a:rPr lang="en-US" altLang="ko-KR" dirty="0" smtClean="0"/>
              <a:t>.</a:t>
            </a:r>
          </a:p>
          <a:p>
            <a:pPr marL="266700" indent="-266700"/>
            <a:r>
              <a:rPr lang="ko-KR" altLang="ko-KR" dirty="0"/>
              <a:t>이미지 파일은 </a:t>
            </a:r>
            <a:r>
              <a:rPr lang="ko-KR" altLang="ko-KR" dirty="0" err="1"/>
              <a:t>포토샵의</a:t>
            </a:r>
            <a:r>
              <a:rPr lang="en-US" altLang="ko-KR" dirty="0"/>
              <a:t> Save for web </a:t>
            </a:r>
            <a:r>
              <a:rPr lang="ko-KR" altLang="ko-KR" dirty="0"/>
              <a:t>메뉴를 이용하여</a:t>
            </a:r>
            <a:r>
              <a:rPr lang="en-US" altLang="ko-KR" dirty="0"/>
              <a:t> GIF, PNG</a:t>
            </a:r>
            <a:r>
              <a:rPr lang="ko-KR" altLang="ko-KR" dirty="0"/>
              <a:t>의 </a:t>
            </a:r>
            <a:r>
              <a:rPr lang="en-US" altLang="ko-KR" dirty="0"/>
              <a:t>Interlaced </a:t>
            </a:r>
            <a:r>
              <a:rPr lang="ko-KR" altLang="ko-KR" dirty="0"/>
              <a:t>나</a:t>
            </a:r>
            <a:r>
              <a:rPr lang="en-US" altLang="ko-KR" dirty="0"/>
              <a:t> JPEG</a:t>
            </a:r>
            <a:r>
              <a:rPr lang="ko-KR" altLang="ko-KR" dirty="0"/>
              <a:t>의</a:t>
            </a:r>
            <a:r>
              <a:rPr lang="en-US" altLang="ko-KR" dirty="0"/>
              <a:t> Progressive </a:t>
            </a:r>
            <a:r>
              <a:rPr lang="ko-KR" altLang="ko-KR" dirty="0"/>
              <a:t>옵션을 선택하고 이미지를 저장하면 브라우저는 이미지의 점진적 </a:t>
            </a:r>
            <a:r>
              <a:rPr lang="ko-KR" altLang="ko-KR" dirty="0" err="1"/>
              <a:t>렌더링을</a:t>
            </a:r>
            <a:r>
              <a:rPr lang="ko-KR" altLang="ko-KR" dirty="0"/>
              <a:t> 지원한다</a:t>
            </a:r>
            <a:r>
              <a:rPr lang="en-US" altLang="ko-KR" dirty="0"/>
              <a:t>. </a:t>
            </a:r>
            <a:endParaRPr lang="ko-KR" altLang="ko-KR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3.3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9" name="Picture 3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99592" y="3870796"/>
            <a:ext cx="5943600" cy="2222500"/>
          </a:xfrm>
          <a:prstGeom prst="rect">
            <a:avLst/>
          </a:prstGeom>
          <a:noFill/>
          <a:ln>
            <a:noFill/>
          </a:ln>
          <a:effectLst/>
          <a:extLst/>
        </p:spPr>
      </p:pic>
    </p:spTree>
    <p:extLst>
      <p:ext uri="{BB962C8B-B14F-4D97-AF65-F5344CB8AC3E}">
        <p14:creationId xmlns:p14="http://schemas.microsoft.com/office/powerpoint/2010/main" xmlns="" val="225156206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DOM </a:t>
            </a:r>
            <a:r>
              <a:rPr lang="ko-KR" altLang="en-US" dirty="0" smtClean="0"/>
              <a:t>복잡도와 성능</a:t>
            </a:r>
            <a:endParaRPr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>
          <a:xfrm>
            <a:off x="500089" y="1071566"/>
            <a:ext cx="8143877" cy="4857764"/>
          </a:xfrm>
        </p:spPr>
        <p:txBody>
          <a:bodyPr>
            <a:noAutofit/>
          </a:bodyPr>
          <a:lstStyle/>
          <a:p>
            <a:pPr marL="266700" indent="-266700"/>
            <a:r>
              <a:rPr lang="ko-KR" altLang="ko-KR" dirty="0" err="1" smtClean="0"/>
              <a:t>리페인트와</a:t>
            </a:r>
            <a:r>
              <a:rPr lang="ko-KR" altLang="ko-KR" dirty="0" smtClean="0"/>
              <a:t> </a:t>
            </a:r>
            <a:r>
              <a:rPr lang="ko-KR" altLang="ko-KR" dirty="0" err="1"/>
              <a:t>리플로를</a:t>
            </a:r>
            <a:r>
              <a:rPr lang="ko-KR" altLang="ko-KR" dirty="0"/>
              <a:t> 줄이는 방법 중 한가지가</a:t>
            </a:r>
            <a:r>
              <a:rPr lang="en-US" altLang="ko-KR" dirty="0"/>
              <a:t> DOM</a:t>
            </a:r>
            <a:r>
              <a:rPr lang="ko-KR" altLang="ko-KR" dirty="0"/>
              <a:t>을 복잡하게 설계하지 않는 것이다</a:t>
            </a:r>
            <a:r>
              <a:rPr lang="en-US" altLang="ko-KR" dirty="0"/>
              <a:t>.</a:t>
            </a:r>
            <a:endParaRPr lang="ko-KR" altLang="ko-KR" dirty="0"/>
          </a:p>
          <a:p>
            <a:pPr marL="266700" indent="-266700"/>
            <a:r>
              <a:rPr lang="ko-KR" altLang="ko-KR" dirty="0" smtClean="0"/>
              <a:t>실제로</a:t>
            </a:r>
            <a:r>
              <a:rPr lang="en-US" altLang="ko-KR" dirty="0" smtClean="0"/>
              <a:t> </a:t>
            </a:r>
            <a:r>
              <a:rPr lang="en-US" altLang="ko-KR" dirty="0"/>
              <a:t>DOM</a:t>
            </a:r>
            <a:r>
              <a:rPr lang="ko-KR" altLang="ko-KR" dirty="0"/>
              <a:t>의 변형이 일어나지 않아 </a:t>
            </a:r>
            <a:r>
              <a:rPr lang="ko-KR" altLang="ko-KR" dirty="0" err="1"/>
              <a:t>리페인트와</a:t>
            </a:r>
            <a:r>
              <a:rPr lang="ko-KR" altLang="ko-KR" dirty="0"/>
              <a:t> </a:t>
            </a:r>
            <a:r>
              <a:rPr lang="ko-KR" altLang="ko-KR" dirty="0" err="1"/>
              <a:t>리플로가</a:t>
            </a:r>
            <a:r>
              <a:rPr lang="ko-KR" altLang="ko-KR" dirty="0"/>
              <a:t> 발생되지 않는 상황에서도</a:t>
            </a:r>
            <a:r>
              <a:rPr lang="en-US" altLang="ko-KR" dirty="0"/>
              <a:t> DOM</a:t>
            </a:r>
            <a:r>
              <a:rPr lang="ko-KR" altLang="ko-KR" dirty="0"/>
              <a:t>을 복잡하게 설계하는 것이 성능에 미치는 영향은 크다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pPr marL="266700" indent="-266700"/>
            <a:r>
              <a:rPr lang="en-US" altLang="ko-KR" dirty="0" smtClean="0"/>
              <a:t>div </a:t>
            </a:r>
            <a:r>
              <a:rPr lang="ko-KR" altLang="ko-KR" dirty="0" err="1"/>
              <a:t>엘리먼트가</a:t>
            </a:r>
            <a:r>
              <a:rPr lang="ko-KR" altLang="ko-KR" dirty="0"/>
              <a:t> 중첩된 수를 각각 설정한</a:t>
            </a:r>
            <a:r>
              <a:rPr lang="en-US" altLang="ko-KR" dirty="0"/>
              <a:t> HTML</a:t>
            </a:r>
            <a:r>
              <a:rPr lang="ko-KR" altLang="ko-KR" dirty="0"/>
              <a:t>파일의 로딩시간을 측정한 결과이다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 smtClean="0"/>
          </a:p>
          <a:p>
            <a:pPr lvl="0"/>
            <a:endParaRPr lang="ko-KR" altLang="ko-KR" dirty="0"/>
          </a:p>
          <a:p>
            <a:endParaRPr lang="ko-KR" altLang="ko-KR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3.4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283804829"/>
              </p:ext>
            </p:extLst>
          </p:nvPr>
        </p:nvGraphicFramePr>
        <p:xfrm>
          <a:off x="755576" y="3068960"/>
          <a:ext cx="7776864" cy="223225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24136"/>
                <a:gridCol w="1721783"/>
                <a:gridCol w="1610315"/>
                <a:gridCol w="1610315"/>
                <a:gridCol w="1610315"/>
              </a:tblGrid>
              <a:tr h="446450">
                <a:tc>
                  <a:txBody>
                    <a:bodyPr/>
                    <a:lstStyle/>
                    <a:p>
                      <a:pPr indent="150495" algn="l" latinLnBrk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ko-KR" altLang="en-US" sz="1200" kern="100" dirty="0" smtClean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평균 </a:t>
                      </a:r>
                      <a:r>
                        <a:rPr lang="ko-KR" sz="1200" kern="100" dirty="0" smtClean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중첩</a:t>
                      </a:r>
                      <a:r>
                        <a:rPr lang="en-US" altLang="ko-KR" sz="1200" kern="100" dirty="0" smtClean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sz="1200" kern="100" dirty="0" smtClean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</a:t>
                      </a:r>
                      <a:endParaRPr lang="ko-KR" sz="1200" kern="100" dirty="0">
                        <a:effectLst/>
                        <a:latin typeface="맑은 고딕" pitchFamily="50" charset="-127"/>
                        <a:ea typeface="맑은 고딕" pitchFamily="50" charset="-127"/>
                        <a:cs typeface="Rix고딕 L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indent="150495" algn="ctr" latinLnBrk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200" kern="1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IE7</a:t>
                      </a:r>
                      <a:endParaRPr lang="ko-KR" sz="1200" kern="100" dirty="0">
                        <a:effectLst/>
                        <a:latin typeface="맑은 고딕" pitchFamily="50" charset="-127"/>
                        <a:ea typeface="맑은 고딕" pitchFamily="50" charset="-127"/>
                        <a:cs typeface="Rix고딕 L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indent="150495" algn="ctr" latinLnBrk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200" kern="1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IE8</a:t>
                      </a:r>
                      <a:endParaRPr lang="ko-KR" sz="1200" kern="100" dirty="0">
                        <a:effectLst/>
                        <a:latin typeface="맑은 고딕" pitchFamily="50" charset="-127"/>
                        <a:ea typeface="맑은 고딕" pitchFamily="50" charset="-127"/>
                        <a:cs typeface="Rix고딕 L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indent="150495" algn="ctr" latinLnBrk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200" kern="1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IE9</a:t>
                      </a:r>
                      <a:endParaRPr lang="ko-KR" sz="1200" kern="100">
                        <a:effectLst/>
                        <a:latin typeface="맑은 고딕" pitchFamily="50" charset="-127"/>
                        <a:ea typeface="맑은 고딕" pitchFamily="50" charset="-127"/>
                        <a:cs typeface="Rix고딕 L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indent="150495" algn="ctr" latinLnBrk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200" kern="1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Chrome10</a:t>
                      </a:r>
                      <a:endParaRPr lang="ko-KR" sz="1200" kern="100">
                        <a:effectLst/>
                        <a:latin typeface="맑은 고딕" pitchFamily="50" charset="-127"/>
                        <a:ea typeface="맑은 고딕" pitchFamily="50" charset="-127"/>
                        <a:cs typeface="Rix고딕 L"/>
                      </a:endParaRPr>
                    </a:p>
                  </a:txBody>
                  <a:tcPr marL="17780" marR="17780" marT="0" marB="0" anchor="ctr"/>
                </a:tc>
              </a:tr>
              <a:tr h="446450">
                <a:tc>
                  <a:txBody>
                    <a:bodyPr/>
                    <a:lstStyle/>
                    <a:p>
                      <a:pPr algn="ctr" latinLnBrk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200" kern="1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12</a:t>
                      </a:r>
                      <a:endParaRPr lang="ko-KR" sz="1200" kern="100">
                        <a:effectLst/>
                        <a:latin typeface="맑은 고딕" pitchFamily="50" charset="-127"/>
                        <a:ea typeface="맑은 고딕" pitchFamily="50" charset="-127"/>
                        <a:cs typeface="Rix고딕 L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indent="150495" algn="ctr" latinLnBrk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200" kern="1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71ms</a:t>
                      </a:r>
                      <a:endParaRPr lang="ko-KR" sz="1200" kern="100" dirty="0">
                        <a:effectLst/>
                        <a:latin typeface="맑은 고딕" pitchFamily="50" charset="-127"/>
                        <a:ea typeface="맑은 고딕" pitchFamily="50" charset="-127"/>
                        <a:cs typeface="Rix고딕 L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indent="150495" algn="ctr" latinLnBrk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200" kern="1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133ms</a:t>
                      </a:r>
                      <a:endParaRPr lang="ko-KR" sz="1200" kern="100">
                        <a:effectLst/>
                        <a:latin typeface="맑은 고딕" pitchFamily="50" charset="-127"/>
                        <a:ea typeface="맑은 고딕" pitchFamily="50" charset="-127"/>
                        <a:cs typeface="Rix고딕 L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indent="150495" algn="ctr" latinLnBrk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200" kern="1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121ms</a:t>
                      </a:r>
                      <a:endParaRPr lang="ko-KR" sz="1200" kern="100">
                        <a:effectLst/>
                        <a:latin typeface="맑은 고딕" pitchFamily="50" charset="-127"/>
                        <a:ea typeface="맑은 고딕" pitchFamily="50" charset="-127"/>
                        <a:cs typeface="Rix고딕 L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indent="150495" algn="ctr" latinLnBrk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200" kern="1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83ms</a:t>
                      </a:r>
                      <a:endParaRPr lang="ko-KR" sz="1200" kern="100">
                        <a:effectLst/>
                        <a:latin typeface="맑은 고딕" pitchFamily="50" charset="-127"/>
                        <a:ea typeface="맑은 고딕" pitchFamily="50" charset="-127"/>
                        <a:cs typeface="Rix고딕 L"/>
                      </a:endParaRPr>
                    </a:p>
                  </a:txBody>
                  <a:tcPr marL="17780" marR="17780" marT="0" marB="0" anchor="ctr"/>
                </a:tc>
              </a:tr>
              <a:tr h="446450">
                <a:tc>
                  <a:txBody>
                    <a:bodyPr/>
                    <a:lstStyle/>
                    <a:p>
                      <a:pPr algn="ctr" latinLnBrk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200" kern="1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10</a:t>
                      </a:r>
                      <a:endParaRPr lang="ko-KR" sz="1200" kern="100">
                        <a:effectLst/>
                        <a:latin typeface="맑은 고딕" pitchFamily="50" charset="-127"/>
                        <a:ea typeface="맑은 고딕" pitchFamily="50" charset="-127"/>
                        <a:cs typeface="Rix고딕 L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indent="150495" algn="ctr" latinLnBrk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200" kern="1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63ms</a:t>
                      </a:r>
                      <a:endParaRPr lang="ko-KR" sz="1200" kern="100" dirty="0">
                        <a:effectLst/>
                        <a:latin typeface="맑은 고딕" pitchFamily="50" charset="-127"/>
                        <a:ea typeface="맑은 고딕" pitchFamily="50" charset="-127"/>
                        <a:cs typeface="Rix고딕 L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indent="150495" algn="ctr" latinLnBrk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200" kern="1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108ms</a:t>
                      </a:r>
                      <a:endParaRPr lang="ko-KR" sz="1200" kern="100">
                        <a:effectLst/>
                        <a:latin typeface="맑은 고딕" pitchFamily="50" charset="-127"/>
                        <a:ea typeface="맑은 고딕" pitchFamily="50" charset="-127"/>
                        <a:cs typeface="Rix고딕 L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indent="150495" algn="ctr" latinLnBrk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200" kern="1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109ms</a:t>
                      </a:r>
                      <a:endParaRPr lang="ko-KR" sz="1200" kern="100">
                        <a:effectLst/>
                        <a:latin typeface="맑은 고딕" pitchFamily="50" charset="-127"/>
                        <a:ea typeface="맑은 고딕" pitchFamily="50" charset="-127"/>
                        <a:cs typeface="Rix고딕 L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indent="150495" algn="ctr" latinLnBrk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200" kern="1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74ms</a:t>
                      </a:r>
                      <a:endParaRPr lang="ko-KR" sz="1200" kern="100">
                        <a:effectLst/>
                        <a:latin typeface="맑은 고딕" pitchFamily="50" charset="-127"/>
                        <a:ea typeface="맑은 고딕" pitchFamily="50" charset="-127"/>
                        <a:cs typeface="Rix고딕 L"/>
                      </a:endParaRPr>
                    </a:p>
                  </a:txBody>
                  <a:tcPr marL="17780" marR="17780" marT="0" marB="0" anchor="ctr"/>
                </a:tc>
              </a:tr>
              <a:tr h="446450">
                <a:tc>
                  <a:txBody>
                    <a:bodyPr/>
                    <a:lstStyle/>
                    <a:p>
                      <a:pPr algn="ctr" latinLnBrk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200" kern="1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8</a:t>
                      </a:r>
                      <a:endParaRPr lang="ko-KR" sz="1200" kern="100">
                        <a:effectLst/>
                        <a:latin typeface="맑은 고딕" pitchFamily="50" charset="-127"/>
                        <a:ea typeface="맑은 고딕" pitchFamily="50" charset="-127"/>
                        <a:cs typeface="Rix고딕 L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indent="150495" algn="ctr" latinLnBrk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200" kern="1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49ms</a:t>
                      </a:r>
                      <a:endParaRPr lang="ko-KR" sz="1200" kern="100">
                        <a:effectLst/>
                        <a:latin typeface="맑은 고딕" pitchFamily="50" charset="-127"/>
                        <a:ea typeface="맑은 고딕" pitchFamily="50" charset="-127"/>
                        <a:cs typeface="Rix고딕 L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indent="150495" algn="ctr" latinLnBrk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200" kern="1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95ms</a:t>
                      </a:r>
                      <a:endParaRPr lang="ko-KR" sz="1200" kern="100">
                        <a:effectLst/>
                        <a:latin typeface="맑은 고딕" pitchFamily="50" charset="-127"/>
                        <a:ea typeface="맑은 고딕" pitchFamily="50" charset="-127"/>
                        <a:cs typeface="Rix고딕 L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indent="150495" algn="ctr" latinLnBrk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200" kern="1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93ms</a:t>
                      </a:r>
                      <a:endParaRPr lang="ko-KR" sz="1200" kern="100">
                        <a:effectLst/>
                        <a:latin typeface="맑은 고딕" pitchFamily="50" charset="-127"/>
                        <a:ea typeface="맑은 고딕" pitchFamily="50" charset="-127"/>
                        <a:cs typeface="Rix고딕 L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indent="150495" algn="ctr" latinLnBrk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200" kern="1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60ms</a:t>
                      </a:r>
                      <a:endParaRPr lang="ko-KR" sz="1200" kern="100">
                        <a:effectLst/>
                        <a:latin typeface="맑은 고딕" pitchFamily="50" charset="-127"/>
                        <a:ea typeface="맑은 고딕" pitchFamily="50" charset="-127"/>
                        <a:cs typeface="Rix고딕 L"/>
                      </a:endParaRPr>
                    </a:p>
                  </a:txBody>
                  <a:tcPr marL="17780" marR="17780" marT="0" marB="0" anchor="ctr"/>
                </a:tc>
              </a:tr>
              <a:tr h="446450">
                <a:tc>
                  <a:txBody>
                    <a:bodyPr/>
                    <a:lstStyle/>
                    <a:p>
                      <a:pPr algn="ctr" latinLnBrk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200" kern="1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</a:t>
                      </a:r>
                      <a:endParaRPr lang="ko-KR" sz="1200" kern="100">
                        <a:effectLst/>
                        <a:latin typeface="맑은 고딕" pitchFamily="50" charset="-127"/>
                        <a:ea typeface="맑은 고딕" pitchFamily="50" charset="-127"/>
                        <a:cs typeface="Rix고딕 L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indent="150495" algn="ctr" latinLnBrk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200" kern="1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46ms</a:t>
                      </a:r>
                      <a:endParaRPr lang="ko-KR" sz="1200" kern="100">
                        <a:effectLst/>
                        <a:latin typeface="맑은 고딕" pitchFamily="50" charset="-127"/>
                        <a:ea typeface="맑은 고딕" pitchFamily="50" charset="-127"/>
                        <a:cs typeface="Rix고딕 L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indent="150495" algn="ctr" latinLnBrk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200" kern="1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77ms</a:t>
                      </a:r>
                      <a:endParaRPr lang="ko-KR" sz="1200" kern="100">
                        <a:effectLst/>
                        <a:latin typeface="맑은 고딕" pitchFamily="50" charset="-127"/>
                        <a:ea typeface="맑은 고딕" pitchFamily="50" charset="-127"/>
                        <a:cs typeface="Rix고딕 L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indent="150495" algn="ctr" latinLnBrk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200" kern="1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81ms</a:t>
                      </a:r>
                      <a:endParaRPr lang="ko-KR" sz="1200" kern="100">
                        <a:effectLst/>
                        <a:latin typeface="맑은 고딕" pitchFamily="50" charset="-127"/>
                        <a:ea typeface="맑은 고딕" pitchFamily="50" charset="-127"/>
                        <a:cs typeface="Rix고딕 L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indent="150495" algn="ctr" latinLnBrk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200" kern="1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46ms</a:t>
                      </a:r>
                      <a:endParaRPr lang="ko-KR" sz="1200" kern="100" dirty="0">
                        <a:effectLst/>
                        <a:latin typeface="맑은 고딕" pitchFamily="50" charset="-127"/>
                        <a:ea typeface="맑은 고딕" pitchFamily="50" charset="-127"/>
                        <a:cs typeface="Rix고딕 L"/>
                      </a:endParaRPr>
                    </a:p>
                  </a:txBody>
                  <a:tcPr marL="17780" marR="17780" marT="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128004023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DOM </a:t>
            </a:r>
            <a:r>
              <a:rPr lang="ko-KR" altLang="en-US" dirty="0" smtClean="0"/>
              <a:t>복잡도와 성능 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Cont</a:t>
            </a:r>
            <a:r>
              <a:rPr lang="en-US" altLang="ko-KR" dirty="0" smtClean="0"/>
              <a:t>’)</a:t>
            </a:r>
            <a:r>
              <a:rPr lang="ko-KR" altLang="en-US" dirty="0" smtClean="0"/>
              <a:t>  </a:t>
            </a:r>
            <a:endParaRPr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>
          <a:xfrm>
            <a:off x="500089" y="1071566"/>
            <a:ext cx="8143877" cy="5453778"/>
          </a:xfrm>
        </p:spPr>
        <p:txBody>
          <a:bodyPr>
            <a:noAutofit/>
          </a:bodyPr>
          <a:lstStyle/>
          <a:p>
            <a:pPr marL="266700" indent="-266700"/>
            <a:r>
              <a:rPr lang="en-US" altLang="ko-KR" dirty="0" smtClean="0"/>
              <a:t>DOM </a:t>
            </a:r>
            <a:r>
              <a:rPr lang="ko-KR" altLang="ko-KR" dirty="0"/>
              <a:t>복잡도에 따라 실제 성능에 미치는지를 알아보기 위해 실제 서비스 페이지를 대상으로 측정한 결과이다</a:t>
            </a:r>
            <a:r>
              <a:rPr lang="en-US" altLang="ko-KR" dirty="0" smtClean="0"/>
              <a:t>. (</a:t>
            </a:r>
            <a:r>
              <a:rPr lang="ko-KR" altLang="ko-KR" dirty="0" err="1"/>
              <a:t>괄호안의</a:t>
            </a:r>
            <a:r>
              <a:rPr lang="ko-KR" altLang="ko-KR" dirty="0"/>
              <a:t> 값은</a:t>
            </a:r>
            <a:r>
              <a:rPr lang="en-US" altLang="ko-KR" dirty="0"/>
              <a:t> CSS, </a:t>
            </a:r>
            <a:r>
              <a:rPr lang="ko-KR" altLang="ko-KR" dirty="0"/>
              <a:t>자바스크립트</a:t>
            </a:r>
            <a:r>
              <a:rPr lang="en-US" altLang="ko-KR" dirty="0"/>
              <a:t>, </a:t>
            </a:r>
            <a:r>
              <a:rPr lang="en-US" altLang="ko-KR" dirty="0" err="1"/>
              <a:t>iframe</a:t>
            </a:r>
            <a:r>
              <a:rPr lang="en-US" altLang="ko-KR" dirty="0"/>
              <a:t> </a:t>
            </a:r>
            <a:r>
              <a:rPr lang="ko-KR" altLang="ko-KR" dirty="0"/>
              <a:t>제거 후 </a:t>
            </a:r>
            <a:r>
              <a:rPr lang="ko-KR" altLang="ko-KR" dirty="0" smtClean="0"/>
              <a:t>시간</a:t>
            </a:r>
            <a:r>
              <a:rPr lang="en-US" altLang="ko-KR" dirty="0" smtClean="0"/>
              <a:t>)</a:t>
            </a:r>
          </a:p>
          <a:p>
            <a:pPr marL="266700" indent="-266700"/>
            <a:endParaRPr lang="en-US" altLang="ko-KR" dirty="0"/>
          </a:p>
          <a:p>
            <a:pPr marL="266700" indent="-266700"/>
            <a:endParaRPr lang="en-US" altLang="ko-KR" dirty="0" smtClean="0"/>
          </a:p>
          <a:p>
            <a:pPr marL="266700" indent="-266700"/>
            <a:endParaRPr lang="en-US" altLang="ko-KR" dirty="0"/>
          </a:p>
          <a:p>
            <a:pPr marL="266700" indent="-266700"/>
            <a:endParaRPr lang="en-US" altLang="ko-KR" dirty="0" smtClean="0"/>
          </a:p>
          <a:p>
            <a:pPr marL="266700" indent="-266700"/>
            <a:endParaRPr lang="en-US" altLang="ko-KR" dirty="0"/>
          </a:p>
          <a:p>
            <a:pPr marL="266700" indent="-266700"/>
            <a:endParaRPr lang="en-US" altLang="ko-KR" dirty="0" smtClean="0"/>
          </a:p>
          <a:p>
            <a:pPr marL="266700" indent="-266700"/>
            <a:endParaRPr lang="en-US" altLang="ko-KR" dirty="0"/>
          </a:p>
          <a:p>
            <a:pPr marL="266700" indent="-266700"/>
            <a:endParaRPr lang="en-US" altLang="ko-KR" dirty="0" smtClean="0"/>
          </a:p>
          <a:p>
            <a:pPr marL="266700" indent="-266700"/>
            <a:r>
              <a:rPr lang="ko-KR" altLang="ko-KR" dirty="0" smtClean="0"/>
              <a:t>테스트 </a:t>
            </a:r>
            <a:r>
              <a:rPr lang="ko-KR" altLang="ko-KR" dirty="0"/>
              <a:t>결과 중</a:t>
            </a:r>
            <a:r>
              <a:rPr lang="en-US" altLang="ko-KR" dirty="0"/>
              <a:t> C</a:t>
            </a:r>
            <a:r>
              <a:rPr lang="ko-KR" altLang="ko-KR" dirty="0"/>
              <a:t>와</a:t>
            </a:r>
            <a:r>
              <a:rPr lang="en-US" altLang="ko-KR" dirty="0"/>
              <a:t> D </a:t>
            </a:r>
            <a:r>
              <a:rPr lang="ko-KR" altLang="ko-KR" dirty="0"/>
              <a:t>서비스 파일을 보면</a:t>
            </a:r>
            <a:r>
              <a:rPr lang="en-US" altLang="ko-KR" dirty="0"/>
              <a:t> C</a:t>
            </a:r>
            <a:r>
              <a:rPr lang="ko-KR" altLang="ko-KR" dirty="0"/>
              <a:t>보다</a:t>
            </a:r>
            <a:r>
              <a:rPr lang="en-US" altLang="ko-KR" dirty="0"/>
              <a:t> D</a:t>
            </a:r>
            <a:r>
              <a:rPr lang="ko-KR" altLang="ko-KR" dirty="0"/>
              <a:t>가 </a:t>
            </a:r>
            <a:r>
              <a:rPr lang="ko-KR" altLang="ko-KR" dirty="0" err="1"/>
              <a:t>엘리먼트</a:t>
            </a:r>
            <a:r>
              <a:rPr lang="ko-KR" altLang="ko-KR" dirty="0"/>
              <a:t> 수</a:t>
            </a:r>
            <a:r>
              <a:rPr lang="en-US" altLang="ko-KR" dirty="0"/>
              <a:t>, Node </a:t>
            </a:r>
            <a:r>
              <a:rPr lang="ko-KR" altLang="ko-KR" dirty="0"/>
              <a:t>수가</a:t>
            </a:r>
            <a:r>
              <a:rPr lang="en-US" altLang="ko-KR" dirty="0"/>
              <a:t> 2</a:t>
            </a:r>
            <a:r>
              <a:rPr lang="ko-KR" altLang="ko-KR" dirty="0" err="1"/>
              <a:t>배이상</a:t>
            </a:r>
            <a:r>
              <a:rPr lang="ko-KR" altLang="ko-KR" dirty="0"/>
              <a:t> 많다</a:t>
            </a:r>
            <a:r>
              <a:rPr lang="en-US" altLang="ko-KR" dirty="0"/>
              <a:t>. </a:t>
            </a:r>
            <a:r>
              <a:rPr lang="ko-KR" altLang="ko-KR" dirty="0"/>
              <a:t>하지만 평균</a:t>
            </a:r>
            <a:r>
              <a:rPr lang="en-US" altLang="ko-KR" dirty="0"/>
              <a:t> </a:t>
            </a:r>
            <a:r>
              <a:rPr lang="ko-KR" altLang="en-US" dirty="0" smtClean="0"/>
              <a:t>중첩 수</a:t>
            </a:r>
            <a:r>
              <a:rPr lang="ko-KR" altLang="ko-KR" dirty="0" smtClean="0"/>
              <a:t>는 </a:t>
            </a:r>
            <a:r>
              <a:rPr lang="ko-KR" altLang="ko-KR" dirty="0"/>
              <a:t>절반 이하다</a:t>
            </a:r>
            <a:r>
              <a:rPr lang="en-US" altLang="ko-KR" dirty="0"/>
              <a:t>. </a:t>
            </a:r>
            <a:endParaRPr lang="ko-KR" altLang="ko-KR" dirty="0"/>
          </a:p>
          <a:p>
            <a:pPr marL="266700" indent="-266700"/>
            <a:r>
              <a:rPr lang="ko-KR" altLang="ko-KR" dirty="0" smtClean="0"/>
              <a:t>로딩 </a:t>
            </a:r>
            <a:r>
              <a:rPr lang="ko-KR" altLang="ko-KR" dirty="0"/>
              <a:t>완료 시간은</a:t>
            </a:r>
            <a:r>
              <a:rPr lang="en-US" altLang="ko-KR" dirty="0"/>
              <a:t> D </a:t>
            </a:r>
            <a:r>
              <a:rPr lang="ko-KR" altLang="ko-KR" dirty="0"/>
              <a:t>보다</a:t>
            </a:r>
            <a:r>
              <a:rPr lang="en-US" altLang="ko-KR" dirty="0"/>
              <a:t> C</a:t>
            </a:r>
            <a:r>
              <a:rPr lang="ko-KR" altLang="ko-KR" dirty="0"/>
              <a:t>가 더 오래 걸리는 것을 확인 할 수 있다</a:t>
            </a:r>
            <a:r>
              <a:rPr lang="en-US" altLang="ko-KR" dirty="0"/>
              <a:t>. (CSS, </a:t>
            </a:r>
            <a:r>
              <a:rPr lang="ko-KR" altLang="ko-KR" dirty="0"/>
              <a:t>자바스크립트</a:t>
            </a:r>
            <a:r>
              <a:rPr lang="en-US" altLang="ko-KR" dirty="0"/>
              <a:t>, </a:t>
            </a:r>
            <a:r>
              <a:rPr lang="en-US" altLang="ko-KR" dirty="0" err="1"/>
              <a:t>iframe</a:t>
            </a:r>
            <a:r>
              <a:rPr lang="en-US" altLang="ko-KR" dirty="0"/>
              <a:t> </a:t>
            </a:r>
            <a:r>
              <a:rPr lang="ko-KR" altLang="ko-KR" dirty="0" err="1"/>
              <a:t>제거후</a:t>
            </a:r>
            <a:r>
              <a:rPr lang="ko-KR" altLang="ko-KR" dirty="0"/>
              <a:t> 시간</a:t>
            </a:r>
            <a:r>
              <a:rPr lang="en-US" altLang="ko-KR" dirty="0"/>
              <a:t>)</a:t>
            </a:r>
            <a:endParaRPr lang="ko-KR" altLang="ko-KR" dirty="0"/>
          </a:p>
          <a:p>
            <a:pPr marL="266700" indent="-266700"/>
            <a:r>
              <a:rPr lang="ko-KR" altLang="ko-KR" dirty="0" smtClean="0"/>
              <a:t>평균</a:t>
            </a:r>
            <a:r>
              <a:rPr lang="en-US" altLang="ko-KR" dirty="0" smtClean="0"/>
              <a:t> </a:t>
            </a:r>
            <a:r>
              <a:rPr lang="ko-KR" altLang="en-US" dirty="0" smtClean="0"/>
              <a:t>중첩 수</a:t>
            </a:r>
            <a:r>
              <a:rPr lang="en-US" altLang="ko-KR" dirty="0" smtClean="0"/>
              <a:t>, </a:t>
            </a:r>
            <a:r>
              <a:rPr lang="ko-KR" altLang="en-US" dirty="0" smtClean="0"/>
              <a:t>즉 </a:t>
            </a:r>
            <a:r>
              <a:rPr lang="en-US" altLang="ko-KR" dirty="0" smtClean="0"/>
              <a:t>DOM </a:t>
            </a:r>
            <a:r>
              <a:rPr lang="ko-KR" altLang="en-US" dirty="0" smtClean="0"/>
              <a:t>복잡도</a:t>
            </a:r>
            <a:r>
              <a:rPr lang="ko-KR" altLang="ko-KR" dirty="0" smtClean="0"/>
              <a:t>에 </a:t>
            </a:r>
            <a:r>
              <a:rPr lang="ko-KR" altLang="ko-KR" dirty="0"/>
              <a:t>따라 브라우저가</a:t>
            </a:r>
            <a:r>
              <a:rPr lang="en-US" altLang="ko-KR" dirty="0"/>
              <a:t> DOM Tree</a:t>
            </a:r>
            <a:r>
              <a:rPr lang="ko-KR" altLang="ko-KR" dirty="0"/>
              <a:t>를 구성하는 시간이 차이가 있다</a:t>
            </a:r>
            <a:r>
              <a:rPr lang="en-US" altLang="ko-KR" dirty="0"/>
              <a:t>. DOM </a:t>
            </a:r>
            <a:r>
              <a:rPr lang="ko-KR" altLang="ko-KR" dirty="0"/>
              <a:t>복잡도가 낮게</a:t>
            </a:r>
            <a:r>
              <a:rPr lang="en-US" altLang="ko-KR" dirty="0"/>
              <a:t> HTML </a:t>
            </a:r>
            <a:r>
              <a:rPr lang="ko-KR" altLang="ko-KR" dirty="0" err="1"/>
              <a:t>마크업을</a:t>
            </a:r>
            <a:r>
              <a:rPr lang="ko-KR" altLang="ko-KR" dirty="0"/>
              <a:t> 하는 것이 성능을 향상 시킬 수 있는 기초적인 방법이다</a:t>
            </a:r>
            <a:r>
              <a:rPr lang="en-US" altLang="ko-KR" dirty="0" smtClean="0"/>
              <a:t>.</a:t>
            </a:r>
          </a:p>
          <a:p>
            <a:pPr marL="266700" indent="-266700"/>
            <a:r>
              <a:rPr lang="en-US" altLang="ko-KR" dirty="0">
                <a:hlinkClick r:id="rId3"/>
              </a:rPr>
              <a:t>http://html.nhndesign.com/markup_tools/complexity</a:t>
            </a:r>
            <a:endParaRPr lang="ko-KR" altLang="ko-KR" dirty="0"/>
          </a:p>
          <a:p>
            <a:endParaRPr lang="en-US" altLang="ko-KR" dirty="0"/>
          </a:p>
          <a:p>
            <a:endParaRPr lang="en-US" altLang="ko-KR" dirty="0" smtClean="0"/>
          </a:p>
          <a:p>
            <a:pPr lvl="0"/>
            <a:endParaRPr lang="ko-KR" altLang="ko-KR" dirty="0"/>
          </a:p>
          <a:p>
            <a:endParaRPr lang="ko-KR" altLang="ko-KR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3.4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155897526"/>
              </p:ext>
            </p:extLst>
          </p:nvPr>
        </p:nvGraphicFramePr>
        <p:xfrm>
          <a:off x="899592" y="1844824"/>
          <a:ext cx="7201081" cy="216024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58369"/>
                <a:gridCol w="1827634"/>
                <a:gridCol w="1505026"/>
                <a:gridCol w="1505026"/>
                <a:gridCol w="1505026"/>
              </a:tblGrid>
              <a:tr h="432048">
                <a:tc>
                  <a:txBody>
                    <a:bodyPr/>
                    <a:lstStyle/>
                    <a:p>
                      <a:pPr indent="150495" algn="ctr" latinLnBrk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ko-KR" sz="1200" kern="1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서비스</a:t>
                      </a:r>
                      <a:endParaRPr lang="ko-KR" sz="1200" kern="100" dirty="0">
                        <a:effectLst/>
                        <a:latin typeface="맑은 고딕" pitchFamily="50" charset="-127"/>
                        <a:ea typeface="맑은 고딕" pitchFamily="50" charset="-127"/>
                        <a:cs typeface="Rix고딕 L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indent="150495" algn="ctr" latinLnBrk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ko-KR" sz="1200" kern="1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총 엘리먼트 수</a:t>
                      </a:r>
                      <a:endParaRPr lang="ko-KR" sz="1200" kern="100">
                        <a:effectLst/>
                        <a:latin typeface="맑은 고딕" pitchFamily="50" charset="-127"/>
                        <a:ea typeface="맑은 고딕" pitchFamily="50" charset="-127"/>
                        <a:cs typeface="Rix고딕 L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indent="150495" algn="ctr" latinLnBrk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ko-KR" sz="1200" kern="1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총</a:t>
                      </a:r>
                      <a:r>
                        <a:rPr lang="en-US" sz="1200" kern="1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Node</a:t>
                      </a:r>
                      <a:r>
                        <a:rPr lang="ko-KR" sz="1200" kern="1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</a:t>
                      </a:r>
                      <a:endParaRPr lang="ko-KR" sz="1200" kern="100" dirty="0">
                        <a:effectLst/>
                        <a:latin typeface="맑은 고딕" pitchFamily="50" charset="-127"/>
                        <a:ea typeface="맑은 고딕" pitchFamily="50" charset="-127"/>
                        <a:cs typeface="Rix고딕 L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indent="150495" algn="ctr" latinLnBrk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ko-KR" sz="1200" kern="1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평균</a:t>
                      </a:r>
                      <a:r>
                        <a:rPr lang="en-US" sz="1200" kern="1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1200" kern="100" dirty="0" smtClean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중첩 수</a:t>
                      </a:r>
                      <a:endParaRPr lang="ko-KR" sz="1200" kern="100" dirty="0">
                        <a:effectLst/>
                        <a:latin typeface="맑은 고딕" pitchFamily="50" charset="-127"/>
                        <a:ea typeface="맑은 고딕" pitchFamily="50" charset="-127"/>
                        <a:cs typeface="Rix고딕 L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indent="150495" algn="ctr" latinLnBrk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200" kern="1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IE7</a:t>
                      </a:r>
                      <a:endParaRPr lang="ko-KR" sz="1200" kern="100">
                        <a:effectLst/>
                        <a:latin typeface="맑은 고딕" pitchFamily="50" charset="-127"/>
                        <a:ea typeface="맑은 고딕" pitchFamily="50" charset="-127"/>
                        <a:cs typeface="Rix고딕 L"/>
                      </a:endParaRPr>
                    </a:p>
                  </a:txBody>
                  <a:tcPr marL="17780" marR="17780" marT="0" marB="0" anchor="ctr"/>
                </a:tc>
              </a:tr>
              <a:tr h="432048">
                <a:tc>
                  <a:txBody>
                    <a:bodyPr/>
                    <a:lstStyle/>
                    <a:p>
                      <a:pPr algn="ctr" latinLnBrk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200" kern="1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A</a:t>
                      </a:r>
                      <a:endParaRPr lang="ko-KR" sz="1200" kern="100">
                        <a:effectLst/>
                        <a:latin typeface="맑은 고딕" pitchFamily="50" charset="-127"/>
                        <a:ea typeface="맑은 고딕" pitchFamily="50" charset="-127"/>
                        <a:cs typeface="Rix고딕 L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indent="150495" algn="ctr" latinLnBrk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200" kern="1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471</a:t>
                      </a:r>
                      <a:endParaRPr lang="ko-KR" sz="1200" kern="100" dirty="0">
                        <a:effectLst/>
                        <a:latin typeface="맑은 고딕" pitchFamily="50" charset="-127"/>
                        <a:ea typeface="맑은 고딕" pitchFamily="50" charset="-127"/>
                        <a:cs typeface="Rix고딕 L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indent="150495" algn="ctr" latinLnBrk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200" kern="1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997</a:t>
                      </a:r>
                      <a:endParaRPr lang="ko-KR" sz="1200" kern="100">
                        <a:effectLst/>
                        <a:latin typeface="맑은 고딕" pitchFamily="50" charset="-127"/>
                        <a:ea typeface="맑은 고딕" pitchFamily="50" charset="-127"/>
                        <a:cs typeface="Rix고딕 L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indent="150495" algn="ctr" latinLnBrk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200" kern="1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8.7</a:t>
                      </a:r>
                      <a:endParaRPr lang="ko-KR" sz="1200" kern="100">
                        <a:effectLst/>
                        <a:latin typeface="맑은 고딕" pitchFamily="50" charset="-127"/>
                        <a:ea typeface="맑은 고딕" pitchFamily="50" charset="-127"/>
                        <a:cs typeface="Rix고딕 L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indent="150495" algn="ctr" latinLnBrk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200" kern="1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52ms(37ms)</a:t>
                      </a:r>
                      <a:endParaRPr lang="ko-KR" sz="1200" kern="100">
                        <a:effectLst/>
                        <a:latin typeface="맑은 고딕" pitchFamily="50" charset="-127"/>
                        <a:ea typeface="맑은 고딕" pitchFamily="50" charset="-127"/>
                        <a:cs typeface="Rix고딕 L"/>
                      </a:endParaRPr>
                    </a:p>
                  </a:txBody>
                  <a:tcPr marL="17780" marR="17780" marT="0" marB="0" anchor="ctr"/>
                </a:tc>
              </a:tr>
              <a:tr h="432048">
                <a:tc>
                  <a:txBody>
                    <a:bodyPr/>
                    <a:lstStyle/>
                    <a:p>
                      <a:pPr algn="ctr" latinLnBrk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200" kern="1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B</a:t>
                      </a:r>
                      <a:endParaRPr lang="ko-KR" sz="1200" kern="100">
                        <a:effectLst/>
                        <a:latin typeface="맑은 고딕" pitchFamily="50" charset="-127"/>
                        <a:ea typeface="맑은 고딕" pitchFamily="50" charset="-127"/>
                        <a:cs typeface="Rix고딕 L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indent="150495" algn="ctr" latinLnBrk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200" kern="1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451</a:t>
                      </a:r>
                      <a:endParaRPr lang="ko-KR" sz="1200" kern="100">
                        <a:effectLst/>
                        <a:latin typeface="맑은 고딕" pitchFamily="50" charset="-127"/>
                        <a:ea typeface="맑은 고딕" pitchFamily="50" charset="-127"/>
                        <a:cs typeface="Rix고딕 L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indent="150495" algn="ctr" latinLnBrk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200" kern="1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994</a:t>
                      </a:r>
                      <a:endParaRPr lang="ko-KR" sz="1200" kern="100">
                        <a:effectLst/>
                        <a:latin typeface="맑은 고딕" pitchFamily="50" charset="-127"/>
                        <a:ea typeface="맑은 고딕" pitchFamily="50" charset="-127"/>
                        <a:cs typeface="Rix고딕 L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indent="150495" algn="ctr" latinLnBrk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200" kern="1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8.5</a:t>
                      </a:r>
                      <a:endParaRPr lang="ko-KR" sz="1200" kern="100">
                        <a:effectLst/>
                        <a:latin typeface="맑은 고딕" pitchFamily="50" charset="-127"/>
                        <a:ea typeface="맑은 고딕" pitchFamily="50" charset="-127"/>
                        <a:cs typeface="Rix고딕 L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indent="150495" algn="ctr" latinLnBrk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200" kern="1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58ms(38ms)</a:t>
                      </a:r>
                      <a:endParaRPr lang="ko-KR" sz="1200" kern="100">
                        <a:effectLst/>
                        <a:latin typeface="맑은 고딕" pitchFamily="50" charset="-127"/>
                        <a:ea typeface="맑은 고딕" pitchFamily="50" charset="-127"/>
                        <a:cs typeface="Rix고딕 L"/>
                      </a:endParaRPr>
                    </a:p>
                  </a:txBody>
                  <a:tcPr marL="17780" marR="17780" marT="0" marB="0" anchor="ctr"/>
                </a:tc>
              </a:tr>
              <a:tr h="432048">
                <a:tc>
                  <a:txBody>
                    <a:bodyPr/>
                    <a:lstStyle/>
                    <a:p>
                      <a:pPr algn="ctr" latinLnBrk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200" kern="1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C</a:t>
                      </a:r>
                      <a:endParaRPr lang="ko-KR" sz="1200" kern="100">
                        <a:effectLst/>
                        <a:latin typeface="맑은 고딕" pitchFamily="50" charset="-127"/>
                        <a:ea typeface="맑은 고딕" pitchFamily="50" charset="-127"/>
                        <a:cs typeface="Rix고딕 L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indent="150495" algn="ctr" latinLnBrk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200" kern="1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356</a:t>
                      </a:r>
                      <a:endParaRPr lang="ko-KR" sz="1200" kern="100">
                        <a:effectLst/>
                        <a:latin typeface="맑은 고딕" pitchFamily="50" charset="-127"/>
                        <a:ea typeface="맑은 고딕" pitchFamily="50" charset="-127"/>
                        <a:cs typeface="Rix고딕 L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indent="150495" algn="ctr" latinLnBrk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200" kern="1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747</a:t>
                      </a:r>
                      <a:endParaRPr lang="ko-KR" sz="1200" kern="100" dirty="0">
                        <a:effectLst/>
                        <a:latin typeface="맑은 고딕" pitchFamily="50" charset="-127"/>
                        <a:ea typeface="맑은 고딕" pitchFamily="50" charset="-127"/>
                        <a:cs typeface="Rix고딕 L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indent="150495" algn="ctr" latinLnBrk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200" kern="1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16.4</a:t>
                      </a:r>
                      <a:endParaRPr lang="ko-KR" sz="1200" kern="100">
                        <a:effectLst/>
                        <a:latin typeface="맑은 고딕" pitchFamily="50" charset="-127"/>
                        <a:ea typeface="맑은 고딕" pitchFamily="50" charset="-127"/>
                        <a:cs typeface="Rix고딕 L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indent="150495" algn="ctr" latinLnBrk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200" kern="1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74ms(68ms)</a:t>
                      </a:r>
                      <a:endParaRPr lang="ko-KR" sz="1200" kern="100">
                        <a:effectLst/>
                        <a:latin typeface="맑은 고딕" pitchFamily="50" charset="-127"/>
                        <a:ea typeface="맑은 고딕" pitchFamily="50" charset="-127"/>
                        <a:cs typeface="Rix고딕 L"/>
                      </a:endParaRPr>
                    </a:p>
                  </a:txBody>
                  <a:tcPr marL="17780" marR="17780" marT="0" marB="0" anchor="ctr"/>
                </a:tc>
              </a:tr>
              <a:tr h="432048">
                <a:tc>
                  <a:txBody>
                    <a:bodyPr/>
                    <a:lstStyle/>
                    <a:p>
                      <a:pPr algn="ctr" latinLnBrk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200" kern="1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D</a:t>
                      </a:r>
                      <a:endParaRPr lang="ko-KR" sz="1200" kern="100">
                        <a:effectLst/>
                        <a:latin typeface="맑은 고딕" pitchFamily="50" charset="-127"/>
                        <a:ea typeface="맑은 고딕" pitchFamily="50" charset="-127"/>
                        <a:cs typeface="Rix고딕 L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indent="150495" algn="ctr" latinLnBrk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200" kern="1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817</a:t>
                      </a:r>
                      <a:endParaRPr lang="ko-KR" sz="1200" kern="100">
                        <a:effectLst/>
                        <a:latin typeface="맑은 고딕" pitchFamily="50" charset="-127"/>
                        <a:ea typeface="맑은 고딕" pitchFamily="50" charset="-127"/>
                        <a:cs typeface="Rix고딕 L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indent="150495" algn="ctr" latinLnBrk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200" kern="1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1757</a:t>
                      </a:r>
                      <a:endParaRPr lang="ko-KR" sz="1200" kern="100">
                        <a:effectLst/>
                        <a:latin typeface="맑은 고딕" pitchFamily="50" charset="-127"/>
                        <a:ea typeface="맑은 고딕" pitchFamily="50" charset="-127"/>
                        <a:cs typeface="Rix고딕 L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indent="150495" algn="ctr" latinLnBrk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200" kern="1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7.7</a:t>
                      </a:r>
                      <a:endParaRPr lang="ko-KR" sz="1200" kern="100">
                        <a:effectLst/>
                        <a:latin typeface="맑은 고딕" pitchFamily="50" charset="-127"/>
                        <a:ea typeface="맑은 고딕" pitchFamily="50" charset="-127"/>
                        <a:cs typeface="Rix고딕 L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indent="150495" algn="ctr" latinLnBrk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200" kern="1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92ms(62ms)</a:t>
                      </a:r>
                      <a:endParaRPr lang="ko-KR" sz="1200" kern="100" dirty="0">
                        <a:effectLst/>
                        <a:latin typeface="맑은 고딕" pitchFamily="50" charset="-127"/>
                        <a:ea typeface="맑은 고딕" pitchFamily="50" charset="-127"/>
                        <a:cs typeface="Rix고딕 L"/>
                      </a:endParaRPr>
                    </a:p>
                  </a:txBody>
                  <a:tcPr marL="17780" marR="17780" marT="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225397523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그 밖의 고려사항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smtClean="0"/>
              <a:t>테이블과 인터넷 </a:t>
            </a:r>
            <a:r>
              <a:rPr lang="ko-KR" altLang="en-US" dirty="0" err="1" smtClean="0"/>
              <a:t>익스플로러</a:t>
            </a:r>
            <a:endParaRPr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>
          <a:xfrm>
            <a:off x="500089" y="1071566"/>
            <a:ext cx="8143877" cy="4857764"/>
          </a:xfrm>
        </p:spPr>
        <p:txBody>
          <a:bodyPr>
            <a:noAutofit/>
          </a:bodyPr>
          <a:lstStyle/>
          <a:p>
            <a:pPr marL="266700" indent="-266700"/>
            <a:r>
              <a:rPr lang="ko-KR" altLang="ko-KR" dirty="0" smtClean="0"/>
              <a:t>마이크로소프트에서는 </a:t>
            </a:r>
            <a:r>
              <a:rPr lang="ko-KR" altLang="ko-KR" dirty="0"/>
              <a:t>테이블과 셀에</a:t>
            </a:r>
            <a:r>
              <a:rPr lang="en-US" altLang="ko-KR" dirty="0"/>
              <a:t> CSS </a:t>
            </a:r>
            <a:r>
              <a:rPr lang="ko-KR" altLang="ko-KR" dirty="0"/>
              <a:t>속성을 선언하여 테이블을 한 행씩 </a:t>
            </a:r>
            <a:r>
              <a:rPr lang="ko-KR" altLang="ko-KR" dirty="0" err="1"/>
              <a:t>렌더링해서</a:t>
            </a:r>
            <a:r>
              <a:rPr lang="ko-KR" altLang="ko-KR" dirty="0"/>
              <a:t> 체감 속도를 높이는 방법을 아래와 같이 안내하고 있다</a:t>
            </a:r>
            <a:r>
              <a:rPr lang="en-US" altLang="ko-KR" dirty="0"/>
              <a:t>.</a:t>
            </a:r>
            <a:r>
              <a:rPr lang="en-US" altLang="ko-KR" dirty="0" smtClean="0"/>
              <a:t> </a:t>
            </a:r>
            <a:endParaRPr lang="en-US" altLang="ko-KR" dirty="0">
              <a:solidFill>
                <a:prstClr val="black"/>
              </a:solidFill>
            </a:endParaRPr>
          </a:p>
          <a:p>
            <a:pPr marL="622300" lvl="1" indent="-1651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CC"/>
              </a:buClr>
            </a:pPr>
            <a:r>
              <a:rPr lang="en-US" altLang="ko-KR" dirty="0"/>
              <a:t>table-layout </a:t>
            </a:r>
            <a:r>
              <a:rPr lang="ko-KR" altLang="ko-KR" dirty="0"/>
              <a:t>속성 값이 </a:t>
            </a:r>
            <a:r>
              <a:rPr lang="en-US" altLang="ko-KR" dirty="0"/>
              <a:t>auto(default)</a:t>
            </a:r>
            <a:r>
              <a:rPr lang="ko-KR" altLang="ko-KR" dirty="0"/>
              <a:t>이면 </a:t>
            </a:r>
            <a:r>
              <a:rPr lang="ko-KR" altLang="ko-KR" dirty="0" smtClean="0"/>
              <a:t>셀</a:t>
            </a:r>
            <a:r>
              <a:rPr lang="en-US" altLang="ko-KR" dirty="0" smtClean="0"/>
              <a:t> </a:t>
            </a:r>
            <a:r>
              <a:rPr lang="ko-KR" altLang="ko-KR" dirty="0" smtClean="0"/>
              <a:t>안에서 </a:t>
            </a:r>
            <a:r>
              <a:rPr lang="ko-KR" altLang="ko-KR" dirty="0"/>
              <a:t>정상적으로 보이는 가장 넓은 </a:t>
            </a:r>
            <a:r>
              <a:rPr lang="ko-KR" altLang="ko-KR" dirty="0" err="1"/>
              <a:t>콘텐츠를</a:t>
            </a:r>
            <a:r>
              <a:rPr lang="ko-KR" altLang="ko-KR" dirty="0"/>
              <a:t> 기준으로 열 너비를 지정한다</a:t>
            </a:r>
            <a:r>
              <a:rPr lang="en-US" altLang="ko-KR" dirty="0"/>
              <a:t>.</a:t>
            </a:r>
            <a:endParaRPr lang="ko-KR" altLang="ko-KR" dirty="0"/>
          </a:p>
          <a:p>
            <a:pPr marL="622300" lvl="1" indent="-1651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CC"/>
              </a:buClr>
            </a:pPr>
            <a:r>
              <a:rPr lang="en-US" altLang="ko-KR" dirty="0"/>
              <a:t>table-layout </a:t>
            </a:r>
            <a:r>
              <a:rPr lang="ko-KR" altLang="ko-KR" dirty="0"/>
              <a:t>속성 값이 </a:t>
            </a:r>
            <a:r>
              <a:rPr lang="en-US" altLang="ko-KR" dirty="0"/>
              <a:t>fixed</a:t>
            </a:r>
            <a:r>
              <a:rPr lang="ko-KR" altLang="ko-KR" dirty="0"/>
              <a:t>이면 아래와 같은 순서로 크기를 지정한다</a:t>
            </a:r>
            <a:r>
              <a:rPr lang="en-US" altLang="ko-KR" dirty="0" smtClean="0"/>
              <a:t>.</a:t>
            </a:r>
            <a:endParaRPr lang="ko-KR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pPr marL="266700" indent="-266700"/>
            <a:r>
              <a:rPr lang="en-US" altLang="ko-KR" dirty="0" smtClean="0"/>
              <a:t>table-</a:t>
            </a:r>
            <a:r>
              <a:rPr lang="en-US" altLang="ko-KR" dirty="0" err="1" smtClean="0"/>
              <a:t>layout:fixed</a:t>
            </a:r>
            <a:r>
              <a:rPr lang="en-US" altLang="ko-KR" dirty="0" smtClean="0"/>
              <a:t> </a:t>
            </a:r>
            <a:r>
              <a:rPr lang="ko-KR" altLang="ko-KR" dirty="0"/>
              <a:t>속성을 추가하면 인터넷 </a:t>
            </a:r>
            <a:r>
              <a:rPr lang="ko-KR" altLang="ko-KR" dirty="0" err="1"/>
              <a:t>익스플로러가</a:t>
            </a:r>
            <a:r>
              <a:rPr lang="ko-KR" altLang="ko-KR" dirty="0"/>
              <a:t> </a:t>
            </a:r>
            <a:r>
              <a:rPr lang="ko-KR" altLang="ko-KR" dirty="0" err="1"/>
              <a:t>렌더링할</a:t>
            </a:r>
            <a:r>
              <a:rPr lang="ko-KR" altLang="ko-KR" dirty="0"/>
              <a:t> 때 가로 크기를 계산하거나 재지정하는 </a:t>
            </a:r>
            <a:r>
              <a:rPr lang="ko-KR" altLang="ko-KR" dirty="0" smtClean="0"/>
              <a:t>시간이 </a:t>
            </a:r>
            <a:r>
              <a:rPr lang="ko-KR" altLang="ko-KR" dirty="0"/>
              <a:t>줄어들기 때문에 테이블 </a:t>
            </a:r>
            <a:r>
              <a:rPr lang="ko-KR" altLang="ko-KR" dirty="0" err="1"/>
              <a:t>렌더링</a:t>
            </a:r>
            <a:r>
              <a:rPr lang="ko-KR" altLang="ko-KR" dirty="0"/>
              <a:t> 속도를 높일 수 있다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pPr marL="266700" indent="-266700"/>
            <a:r>
              <a:rPr lang="ko-KR" altLang="ko-KR" dirty="0" smtClean="0"/>
              <a:t>또한 </a:t>
            </a:r>
            <a:r>
              <a:rPr lang="ko-KR" altLang="ko-KR" dirty="0"/>
              <a:t>셀 높이도 지정해야 한다</a:t>
            </a:r>
            <a:r>
              <a:rPr lang="en-US" altLang="ko-KR" dirty="0"/>
              <a:t>. </a:t>
            </a:r>
            <a:r>
              <a:rPr lang="ko-KR" altLang="ko-KR" dirty="0"/>
              <a:t>셀 높이를 지정 </a:t>
            </a:r>
            <a:r>
              <a:rPr lang="ko-KR" altLang="ko-KR" dirty="0" smtClean="0"/>
              <a:t>하지 </a:t>
            </a:r>
            <a:r>
              <a:rPr lang="ko-KR" altLang="ko-KR" dirty="0"/>
              <a:t>않으면 넘치는 </a:t>
            </a:r>
            <a:r>
              <a:rPr lang="ko-KR" altLang="ko-KR" dirty="0" err="1"/>
              <a:t>콘텐츠가</a:t>
            </a:r>
            <a:r>
              <a:rPr lang="ko-KR" altLang="ko-KR" dirty="0"/>
              <a:t> 잘리는 현상이 발생한다</a:t>
            </a:r>
            <a:r>
              <a:rPr lang="en-US" altLang="ko-KR" dirty="0"/>
              <a:t>.</a:t>
            </a:r>
            <a:endParaRPr lang="ko-KR" altLang="ko-KR" dirty="0"/>
          </a:p>
          <a:p>
            <a:pPr marL="266700" indent="-266700"/>
            <a:r>
              <a:rPr lang="ko-KR" altLang="ko-KR" dirty="0" smtClean="0"/>
              <a:t>아래와 </a:t>
            </a:r>
            <a:r>
              <a:rPr lang="ko-KR" altLang="ko-KR" dirty="0"/>
              <a:t>같이 지정하면 테이블도 행 단위의 점진적 </a:t>
            </a:r>
            <a:r>
              <a:rPr lang="ko-KR" altLang="ko-KR" dirty="0" err="1"/>
              <a:t>렌더링이</a:t>
            </a:r>
            <a:r>
              <a:rPr lang="ko-KR" altLang="ko-KR" dirty="0"/>
              <a:t> 가능하다</a:t>
            </a:r>
            <a:r>
              <a:rPr lang="en-US" altLang="ko-KR" dirty="0"/>
              <a:t>.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3.5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187624" y="2780928"/>
            <a:ext cx="4572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1. col </a:t>
            </a:r>
            <a:r>
              <a:rPr lang="ko-KR" altLang="ko-KR" sz="1400" dirty="0">
                <a:latin typeface="맑은 고딕" pitchFamily="50" charset="-127"/>
                <a:ea typeface="맑은 고딕" pitchFamily="50" charset="-127"/>
              </a:rPr>
              <a:t>혹은</a:t>
            </a:r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400" dirty="0" err="1">
                <a:latin typeface="맑은 고딕" pitchFamily="50" charset="-127"/>
                <a:ea typeface="맑은 고딕" pitchFamily="50" charset="-127"/>
              </a:rPr>
              <a:t>colgroup</a:t>
            </a:r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ko-KR" sz="1400" dirty="0">
                <a:latin typeface="맑은 고딕" pitchFamily="50" charset="-127"/>
                <a:ea typeface="맑은 고딕" pitchFamily="50" charset="-127"/>
              </a:rPr>
              <a:t>요소의 가로 크기</a:t>
            </a:r>
          </a:p>
          <a:p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ko-KR" sz="1400" dirty="0" err="1">
                <a:latin typeface="맑은 고딕" pitchFamily="50" charset="-127"/>
                <a:ea typeface="맑은 고딕" pitchFamily="50" charset="-127"/>
              </a:rPr>
              <a:t>첫번째</a:t>
            </a:r>
            <a:r>
              <a:rPr lang="ko-KR" altLang="ko-KR" sz="1400" dirty="0">
                <a:latin typeface="맑은 고딕" pitchFamily="50" charset="-127"/>
                <a:ea typeface="맑은 고딕" pitchFamily="50" charset="-127"/>
              </a:rPr>
              <a:t> 줄의 </a:t>
            </a:r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td </a:t>
            </a:r>
            <a:r>
              <a:rPr lang="ko-KR" altLang="ko-KR" sz="1400" dirty="0">
                <a:latin typeface="맑은 고딕" pitchFamily="50" charset="-127"/>
                <a:ea typeface="맑은 고딕" pitchFamily="50" charset="-127"/>
              </a:rPr>
              <a:t>요소의 가로크기</a:t>
            </a:r>
          </a:p>
          <a:p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ko-KR" sz="1400" dirty="0" err="1">
                <a:latin typeface="맑은 고딕" pitchFamily="50" charset="-127"/>
                <a:ea typeface="맑은 고딕" pitchFamily="50" charset="-127"/>
              </a:rPr>
              <a:t>콘텐츠의</a:t>
            </a:r>
            <a:r>
              <a:rPr lang="ko-KR" altLang="ko-KR" sz="1400" dirty="0">
                <a:latin typeface="맑은 고딕" pitchFamily="50" charset="-127"/>
                <a:ea typeface="맑은 고딕" pitchFamily="50" charset="-127"/>
              </a:rPr>
              <a:t> 크기에 관계없이 동일한 가로 크기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971600" y="5219650"/>
            <a:ext cx="739856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&lt;table </a:t>
            </a:r>
            <a:r>
              <a:rPr lang="en-US" altLang="ko-KR" sz="12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width=”600” style="</a:t>
            </a:r>
            <a:r>
              <a:rPr lang="en-US" altLang="ko-KR" sz="1200" dirty="0" err="1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table-layout:fixed</a:t>
            </a:r>
            <a:r>
              <a:rPr lang="en-US" altLang="ko-KR" sz="12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"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&gt;</a:t>
            </a:r>
            <a:endParaRPr lang="ko-KR" altLang="ko-KR" sz="1200" dirty="0">
              <a:latin typeface="맑은 고딕" pitchFamily="50" charset="-127"/>
              <a:ea typeface="맑은 고딕" pitchFamily="50" charset="-127"/>
              <a:cs typeface="Courier New" pitchFamily="49" charset="0"/>
            </a:endParaRPr>
          </a:p>
          <a:p>
            <a:r>
              <a:rPr lang="en-US" altLang="ko-KR" sz="1200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&lt;col </a:t>
            </a:r>
            <a:r>
              <a:rPr lang="en-US" altLang="ko-KR" sz="12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width=”100”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&gt;&lt;col </a:t>
            </a:r>
            <a:r>
              <a:rPr lang="en-US" altLang="ko-KR" sz="12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width=”300”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&gt;&lt;col </a:t>
            </a:r>
            <a:r>
              <a:rPr lang="en-US" altLang="ko-KR" sz="12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width=”200”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&gt;</a:t>
            </a:r>
            <a:endParaRPr lang="ko-KR" altLang="ko-KR" sz="1200" dirty="0">
              <a:latin typeface="맑은 고딕" pitchFamily="50" charset="-127"/>
              <a:ea typeface="맑은 고딕" pitchFamily="50" charset="-127"/>
              <a:cs typeface="Courier New" pitchFamily="49" charset="0"/>
            </a:endParaRPr>
          </a:p>
          <a:p>
            <a:r>
              <a:rPr lang="en-US" altLang="ko-KR" sz="1200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&lt;</a:t>
            </a:r>
            <a:r>
              <a:rPr lang="en-US" altLang="ko-KR" sz="1200" dirty="0" err="1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tr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 </a:t>
            </a:r>
            <a:r>
              <a:rPr lang="en-US" altLang="ko-KR" sz="12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height=”20”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&gt;</a:t>
            </a:r>
            <a:endParaRPr lang="ko-KR" altLang="ko-KR" sz="1200" dirty="0">
              <a:latin typeface="맑은 고딕" pitchFamily="50" charset="-127"/>
              <a:ea typeface="맑은 고딕" pitchFamily="50" charset="-127"/>
              <a:cs typeface="Courier New" pitchFamily="49" charset="0"/>
            </a:endParaRPr>
          </a:p>
          <a:p>
            <a:r>
              <a:rPr lang="en-US" altLang="ko-KR" sz="1200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&lt;td&gt;...&lt;/td&gt;&lt;td&gt;...&lt;/td&gt;&lt;td&gt;...&lt;/td&gt;</a:t>
            </a:r>
            <a:endParaRPr lang="ko-KR" altLang="ko-KR" sz="1200" dirty="0">
              <a:latin typeface="맑은 고딕" pitchFamily="50" charset="-127"/>
              <a:ea typeface="맑은 고딕" pitchFamily="50" charset="-127"/>
              <a:cs typeface="Courier New" pitchFamily="49" charset="0"/>
            </a:endParaRPr>
          </a:p>
          <a:p>
            <a:r>
              <a:rPr lang="en-US" altLang="ko-KR" sz="1200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&lt;/</a:t>
            </a:r>
            <a:r>
              <a:rPr lang="en-US" altLang="ko-KR" sz="1200" dirty="0" err="1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tr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&gt;</a:t>
            </a:r>
            <a:endParaRPr lang="ko-KR" altLang="ko-KR" sz="1200" dirty="0">
              <a:latin typeface="맑은 고딕" pitchFamily="50" charset="-127"/>
              <a:ea typeface="맑은 고딕" pitchFamily="50" charset="-127"/>
              <a:cs typeface="Courier New" pitchFamily="49" charset="0"/>
            </a:endParaRPr>
          </a:p>
          <a:p>
            <a:r>
              <a:rPr lang="en-US" altLang="ko-KR" sz="1200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&lt;/table&gt;</a:t>
            </a:r>
            <a:endParaRPr lang="ko-KR" altLang="ko-KR" sz="1200" dirty="0">
              <a:latin typeface="맑은 고딕" pitchFamily="50" charset="-127"/>
              <a:ea typeface="맑은 고딕" pitchFamily="50" charset="-127"/>
              <a:cs typeface="Courier New" pitchFamily="49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144965" y="3246312"/>
            <a:ext cx="590226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참조 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[2]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181155" y="6119897"/>
            <a:ext cx="590226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참조 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[3]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73666968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그 밖의 고려사항 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Cont</a:t>
            </a:r>
            <a:r>
              <a:rPr lang="en-US" altLang="ko-KR" dirty="0" smtClean="0"/>
              <a:t>’)</a:t>
            </a:r>
            <a:r>
              <a:rPr lang="ko-KR" altLang="en-US" dirty="0" smtClean="0"/>
              <a:t>  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smtClean="0"/>
              <a:t>존재하지 않는 리소스 제거</a:t>
            </a:r>
            <a:endParaRPr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>
          <a:xfrm>
            <a:off x="500089" y="1071566"/>
            <a:ext cx="8143877" cy="4857764"/>
          </a:xfrm>
        </p:spPr>
        <p:txBody>
          <a:bodyPr>
            <a:noAutofit/>
          </a:bodyPr>
          <a:lstStyle/>
          <a:p>
            <a:pPr marL="266700" indent="-266700"/>
            <a:r>
              <a:rPr lang="ko-KR" altLang="ko-KR" dirty="0" smtClean="0"/>
              <a:t>소스 </a:t>
            </a:r>
            <a:r>
              <a:rPr lang="ko-KR" altLang="ko-KR" dirty="0"/>
              <a:t>코드에 유효하지 않은 이미지나 파일을 참조하도록 링크하면</a:t>
            </a:r>
            <a:r>
              <a:rPr lang="en-US" altLang="ko-KR" dirty="0"/>
              <a:t> 404 not found </a:t>
            </a:r>
            <a:r>
              <a:rPr lang="ko-KR" altLang="ko-KR" dirty="0"/>
              <a:t>상태가 된다</a:t>
            </a:r>
            <a:r>
              <a:rPr lang="en-US" altLang="ko-KR" dirty="0"/>
              <a:t>.</a:t>
            </a:r>
            <a:endParaRPr lang="ko-KR" altLang="ko-KR" dirty="0"/>
          </a:p>
          <a:p>
            <a:pPr marL="266700" indent="-266700"/>
            <a:r>
              <a:rPr lang="en-US" altLang="ko-KR" dirty="0" smtClean="0"/>
              <a:t>404 </a:t>
            </a:r>
            <a:r>
              <a:rPr lang="en-US" altLang="ko-KR" dirty="0"/>
              <a:t>not found</a:t>
            </a:r>
            <a:r>
              <a:rPr lang="ko-KR" altLang="ko-KR" dirty="0"/>
              <a:t>일 경우 그림</a:t>
            </a:r>
            <a:r>
              <a:rPr lang="en-US" altLang="ko-KR" dirty="0"/>
              <a:t>13</a:t>
            </a:r>
            <a:r>
              <a:rPr lang="ko-KR" altLang="ko-KR" dirty="0"/>
              <a:t>과 같이 해당 파일을 지속적으로 호출한다</a:t>
            </a:r>
            <a:r>
              <a:rPr lang="en-US" altLang="ko-KR" dirty="0"/>
              <a:t>.</a:t>
            </a:r>
            <a:endParaRPr lang="ko-KR" altLang="ko-KR" dirty="0"/>
          </a:p>
          <a:p>
            <a:pPr marL="266700" indent="-266700"/>
            <a:r>
              <a:rPr lang="ko-KR" altLang="ko-KR" dirty="0" smtClean="0"/>
              <a:t>서비스를 </a:t>
            </a:r>
            <a:r>
              <a:rPr lang="ko-KR" altLang="ko-KR" dirty="0"/>
              <a:t>배포하기 전에 유효하지 않은 이미지나 파일이 링크되어 있는지 확인한다</a:t>
            </a:r>
            <a:r>
              <a:rPr lang="en-US" altLang="ko-KR" dirty="0" smtClean="0"/>
              <a:t>. </a:t>
            </a: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3.5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3" name="Picture 4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99592" y="2708920"/>
            <a:ext cx="5943600" cy="3212465"/>
          </a:xfrm>
          <a:prstGeom prst="rect">
            <a:avLst/>
          </a:prstGeom>
          <a:noFill/>
          <a:ln>
            <a:noFill/>
          </a:ln>
          <a:effectLst/>
          <a:extLst/>
        </p:spPr>
      </p:pic>
    </p:spTree>
    <p:extLst>
      <p:ext uri="{BB962C8B-B14F-4D97-AF65-F5344CB8AC3E}">
        <p14:creationId xmlns:p14="http://schemas.microsoft.com/office/powerpoint/2010/main" xmlns="" val="36717430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428596" y="1002570"/>
            <a:ext cx="335758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indent="-914400">
              <a:lnSpc>
                <a:spcPct val="150000"/>
              </a:lnSpc>
            </a:pPr>
            <a:r>
              <a:rPr lang="en-US" altLang="ko-KR" sz="16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16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과정 소개</a:t>
            </a:r>
            <a:endParaRPr lang="en-US" altLang="ko-KR" sz="1600" b="1" dirty="0" smtClean="0">
              <a:solidFill>
                <a:schemeClr val="tx1">
                  <a:lumMod val="95000"/>
                  <a:lumOff val="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marL="914400" indent="-914400">
              <a:lnSpc>
                <a:spcPct val="150000"/>
              </a:lnSpc>
            </a:pPr>
            <a:r>
              <a:rPr lang="en-US" altLang="ko-KR" sz="16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16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개요 </a:t>
            </a:r>
            <a:endParaRPr lang="en-US" altLang="ko-KR" sz="1600" b="1" dirty="0" smtClean="0">
              <a:solidFill>
                <a:schemeClr val="tx1">
                  <a:lumMod val="95000"/>
                  <a:lumOff val="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marL="914400" indent="-914400">
              <a:lnSpc>
                <a:spcPct val="150000"/>
              </a:lnSpc>
            </a:pPr>
            <a:r>
              <a:rPr lang="en-US" altLang="ko-KR" sz="16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3. HTML </a:t>
            </a:r>
            <a:r>
              <a:rPr lang="ko-KR" altLang="en-US" sz="16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최적화</a:t>
            </a:r>
            <a:endParaRPr lang="en-US" altLang="ko-KR" sz="1600" b="1" dirty="0" smtClean="0">
              <a:solidFill>
                <a:schemeClr val="tx1">
                  <a:lumMod val="95000"/>
                  <a:lumOff val="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marL="914400" indent="-914400">
              <a:lnSpc>
                <a:spcPct val="150000"/>
              </a:lnSpc>
            </a:pPr>
            <a:r>
              <a:rPr lang="en-US" altLang="ko-KR" sz="16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4. </a:t>
            </a:r>
            <a:r>
              <a:rPr lang="ko-KR" altLang="en-U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이미지 최적화</a:t>
            </a:r>
            <a:endParaRPr lang="en-US" altLang="ko-KR" sz="1600" b="1" dirty="0">
              <a:solidFill>
                <a:schemeClr val="tx1">
                  <a:lumMod val="95000"/>
                  <a:lumOff val="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marL="914400" indent="-914400">
              <a:lnSpc>
                <a:spcPct val="150000"/>
              </a:lnSpc>
            </a:pPr>
            <a:r>
              <a:rPr lang="en-US" altLang="ko-KR" sz="16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5. </a:t>
            </a:r>
            <a:r>
              <a:rPr lang="en-US" altLang="ko-KR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CSS </a:t>
            </a:r>
            <a:r>
              <a:rPr lang="ko-KR" altLang="en-US" sz="16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최적화</a:t>
            </a:r>
            <a:endParaRPr lang="en-US" altLang="ko-KR" sz="1600" b="1" dirty="0" smtClean="0">
              <a:solidFill>
                <a:schemeClr val="tx1">
                  <a:lumMod val="95000"/>
                  <a:lumOff val="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marL="914400" indent="-914400">
              <a:lnSpc>
                <a:spcPct val="150000"/>
              </a:lnSpc>
            </a:pPr>
            <a:endParaRPr lang="en-US" altLang="ko-KR" sz="1600" b="1" dirty="0" smtClean="0">
              <a:solidFill>
                <a:schemeClr val="tx1">
                  <a:lumMod val="95000"/>
                  <a:lumOff val="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marL="914400" indent="-914400">
              <a:lnSpc>
                <a:spcPct val="150000"/>
              </a:lnSpc>
            </a:pPr>
            <a:r>
              <a:rPr lang="en-US" altLang="ko-KR" sz="16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X. Appendix</a:t>
            </a:r>
          </a:p>
          <a:p>
            <a:pPr marL="914400" indent="-914400">
              <a:lnSpc>
                <a:spcPct val="150000"/>
              </a:lnSpc>
            </a:pPr>
            <a:endParaRPr lang="en-US" altLang="ko-KR" sz="1600" b="1" dirty="0" smtClean="0">
              <a:solidFill>
                <a:schemeClr val="tx1">
                  <a:lumMod val="95000"/>
                  <a:lumOff val="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marL="914400" indent="-914400">
              <a:lnSpc>
                <a:spcPct val="150000"/>
              </a:lnSpc>
            </a:pPr>
            <a:endParaRPr lang="en-US" altLang="ko-KR" sz="1600" b="1" dirty="0" smtClean="0">
              <a:solidFill>
                <a:schemeClr val="tx1">
                  <a:lumMod val="95000"/>
                  <a:lumOff val="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marL="914400" indent="-914400">
              <a:lnSpc>
                <a:spcPct val="150000"/>
              </a:lnSpc>
            </a:pPr>
            <a:endParaRPr lang="en-US" altLang="ko-KR" sz="1600" b="1" dirty="0" smtClean="0">
              <a:solidFill>
                <a:schemeClr val="tx1">
                  <a:lumMod val="95000"/>
                  <a:lumOff val="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marL="914400" indent="-914400">
              <a:lnSpc>
                <a:spcPct val="150000"/>
              </a:lnSpc>
            </a:pPr>
            <a:endParaRPr lang="en-US" altLang="ko-KR" sz="1600" b="1" dirty="0" smtClean="0">
              <a:solidFill>
                <a:schemeClr val="tx1">
                  <a:lumMod val="95000"/>
                  <a:lumOff val="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marL="914400" indent="-914400">
              <a:lnSpc>
                <a:spcPct val="150000"/>
              </a:lnSpc>
            </a:pPr>
            <a:endParaRPr lang="en-US" altLang="ko-KR" sz="1600" b="1" dirty="0" smtClean="0">
              <a:solidFill>
                <a:schemeClr val="tx1">
                  <a:lumMod val="95000"/>
                  <a:lumOff val="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14282" y="217609"/>
            <a:ext cx="1571636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indent="-914400">
              <a:lnSpc>
                <a:spcPct val="150000"/>
              </a:lnSpc>
            </a:pPr>
            <a:r>
              <a:rPr lang="en-US" altLang="ko-KR" sz="16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6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목차</a:t>
            </a:r>
            <a:endParaRPr lang="ko-KR" altLang="en-US" sz="1600" b="1" dirty="0">
              <a:solidFill>
                <a:schemeClr val="tx1">
                  <a:lumMod val="95000"/>
                  <a:lumOff val="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347633" y="719118"/>
            <a:ext cx="396000" cy="1588"/>
          </a:xfrm>
          <a:prstGeom prst="line">
            <a:avLst/>
          </a:prstGeom>
          <a:ln w="508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그 밖의 고려사항 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Cont</a:t>
            </a:r>
            <a:r>
              <a:rPr lang="en-US" altLang="ko-KR" dirty="0" smtClean="0"/>
              <a:t>’)</a:t>
            </a:r>
            <a:r>
              <a:rPr lang="ko-KR" altLang="en-US" dirty="0" smtClean="0"/>
              <a:t>  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smtClean="0"/>
              <a:t>후행 슬래시 삽입</a:t>
            </a:r>
            <a:endParaRPr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>
          <a:xfrm>
            <a:off x="500089" y="1259550"/>
            <a:ext cx="8143877" cy="5265793"/>
          </a:xfrm>
        </p:spPr>
        <p:txBody>
          <a:bodyPr>
            <a:noAutofit/>
          </a:bodyPr>
          <a:lstStyle/>
          <a:p>
            <a:pPr marL="266700" indent="-266700"/>
            <a:r>
              <a:rPr lang="en-US" altLang="ko-KR" dirty="0" smtClean="0"/>
              <a:t>URL </a:t>
            </a:r>
            <a:r>
              <a:rPr lang="ko-KR" altLang="ko-KR" dirty="0"/>
              <a:t>끝에 슬래시</a:t>
            </a:r>
            <a:r>
              <a:rPr lang="en-US" altLang="ko-KR" dirty="0"/>
              <a:t>(/)</a:t>
            </a:r>
            <a:r>
              <a:rPr lang="ko-KR" altLang="ko-KR" dirty="0"/>
              <a:t>를 사용하는 것과 사용하지 않는 것은 차이가 있다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pPr marL="266700" indent="-266700"/>
            <a:endParaRPr lang="en-US" altLang="ko-KR" dirty="0" smtClean="0"/>
          </a:p>
          <a:p>
            <a:pPr marL="266700" indent="-266700"/>
            <a:endParaRPr lang="en-US" altLang="ko-KR" dirty="0"/>
          </a:p>
          <a:p>
            <a:pPr marL="266700" indent="-266700"/>
            <a:endParaRPr lang="ko-KR" altLang="ko-KR" dirty="0"/>
          </a:p>
          <a:p>
            <a:pPr marL="266700" indent="-266700"/>
            <a:r>
              <a:rPr lang="ko-KR" altLang="ko-KR" dirty="0" smtClean="0"/>
              <a:t>슬래시를 </a:t>
            </a:r>
            <a:r>
              <a:rPr lang="ko-KR" altLang="ko-KR" dirty="0"/>
              <a:t>사용하지 않으면 브라우저는 </a:t>
            </a:r>
            <a:r>
              <a:rPr lang="en-US" altLang="ko-KR" u="sng" dirty="0" smtClean="0"/>
              <a:t>finance.naver.com/</a:t>
            </a:r>
            <a:r>
              <a:rPr lang="en-US" altLang="ko-KR" u="sng" dirty="0" err="1" smtClean="0"/>
              <a:t>sise</a:t>
            </a:r>
            <a:r>
              <a:rPr lang="ko-KR" altLang="ko-KR" dirty="0" smtClean="0"/>
              <a:t>의 </a:t>
            </a:r>
            <a:r>
              <a:rPr lang="ko-KR" altLang="ko-KR" dirty="0"/>
              <a:t>파일을 매칭시킨다</a:t>
            </a:r>
            <a:r>
              <a:rPr lang="en-US" altLang="ko-KR" dirty="0"/>
              <a:t>. </a:t>
            </a:r>
            <a:r>
              <a:rPr lang="ko-KR" altLang="ko-KR" dirty="0"/>
              <a:t>초기 설정 파일이 없으면 디렉터리가 있는지 확인하고 디렉터리가 있으면 서비스 </a:t>
            </a:r>
            <a:r>
              <a:rPr lang="ko-KR" altLang="ko-KR" dirty="0" err="1"/>
              <a:t>리디렉션이</a:t>
            </a:r>
            <a:r>
              <a:rPr lang="ko-KR" altLang="ko-KR" dirty="0"/>
              <a:t> 브라우저로 반환된다</a:t>
            </a:r>
            <a:r>
              <a:rPr lang="en-US" altLang="ko-KR" dirty="0"/>
              <a:t>. </a:t>
            </a:r>
            <a:r>
              <a:rPr lang="ko-KR" altLang="ko-KR" dirty="0"/>
              <a:t>브라우저는 후행 슬래시가 포함된 </a:t>
            </a:r>
            <a:r>
              <a:rPr lang="en-US" altLang="ko-KR" dirty="0"/>
              <a:t>URL</a:t>
            </a:r>
            <a:r>
              <a:rPr lang="ko-KR" altLang="ko-KR" dirty="0"/>
              <a:t>로 새로운 요청을 시작한다</a:t>
            </a:r>
            <a:r>
              <a:rPr lang="en-US" altLang="ko-KR" dirty="0"/>
              <a:t>.</a:t>
            </a:r>
            <a:endParaRPr lang="ko-KR" altLang="ko-KR" dirty="0"/>
          </a:p>
          <a:p>
            <a:pPr marL="266700" indent="-266700"/>
            <a:r>
              <a:rPr lang="ko-KR" altLang="ko-KR" dirty="0" err="1" smtClean="0"/>
              <a:t>리디렉션은</a:t>
            </a:r>
            <a:r>
              <a:rPr lang="ko-KR" altLang="ko-KR" dirty="0" smtClean="0"/>
              <a:t> </a:t>
            </a:r>
            <a:r>
              <a:rPr lang="ko-KR" altLang="ko-KR" dirty="0"/>
              <a:t>문서의 다운로드를 지연</a:t>
            </a:r>
            <a:r>
              <a:rPr lang="en-US" altLang="ko-KR" dirty="0"/>
              <a:t>(delay)</a:t>
            </a:r>
            <a:r>
              <a:rPr lang="ko-KR" altLang="ko-KR" dirty="0"/>
              <a:t>시키므로 </a:t>
            </a:r>
            <a:r>
              <a:rPr lang="ko-KR" altLang="ko-KR" dirty="0" err="1"/>
              <a:t>렌더링</a:t>
            </a:r>
            <a:r>
              <a:rPr lang="ko-KR" altLang="ko-KR" dirty="0"/>
              <a:t> 시작 시간을 늦추는 원인이 된다</a:t>
            </a:r>
            <a:r>
              <a:rPr lang="en-US" altLang="ko-KR" dirty="0"/>
              <a:t>. </a:t>
            </a:r>
            <a:endParaRPr lang="ko-KR" altLang="ko-KR" dirty="0" smtClean="0"/>
          </a:p>
          <a:p>
            <a:pPr marL="266700" indent="-266700"/>
            <a:r>
              <a:rPr lang="ko-KR" altLang="ko-KR" dirty="0" smtClean="0"/>
              <a:t>문서 내에 연결된 </a:t>
            </a:r>
            <a:r>
              <a:rPr lang="en-US" altLang="ko-KR" dirty="0" smtClean="0"/>
              <a:t>URL</a:t>
            </a:r>
            <a:r>
              <a:rPr lang="ko-KR" altLang="ko-KR" dirty="0" smtClean="0"/>
              <a:t>은 파일을 제외하고 모두 후행 슬래시를 넣어야 한다</a:t>
            </a:r>
            <a:r>
              <a:rPr lang="en-US" altLang="ko-KR" dirty="0" smtClean="0"/>
              <a:t>.</a:t>
            </a:r>
            <a:endParaRPr lang="ko-KR" altLang="ko-KR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3.5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27584" y="2073796"/>
            <a:ext cx="6678613" cy="419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27583" y="1654696"/>
            <a:ext cx="6678613" cy="419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9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27584" y="4509120"/>
            <a:ext cx="6098034" cy="1890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93187428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85774" y="2333617"/>
            <a:ext cx="6338878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4. </a:t>
            </a:r>
            <a:r>
              <a:rPr lang="ko-KR" altLang="en-US" sz="3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이미</a:t>
            </a:r>
            <a:r>
              <a:rPr lang="ko-KR" altLang="en-US" sz="3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지</a:t>
            </a:r>
            <a:r>
              <a:rPr lang="en-US" altLang="ko-KR" sz="3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3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최적화</a:t>
            </a:r>
            <a:endParaRPr lang="ko-KR" altLang="en-US" sz="3800" b="1" dirty="0">
              <a:solidFill>
                <a:schemeClr val="tx1">
                  <a:lumMod val="95000"/>
                  <a:lumOff val="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428596" y="2214554"/>
            <a:ext cx="828000" cy="1588"/>
          </a:xfrm>
          <a:prstGeom prst="line">
            <a:avLst/>
          </a:prstGeom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242320796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파일 크기 줄이기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smtClean="0"/>
              <a:t>이미지 포맷의 종류와 특징</a:t>
            </a: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4</a:t>
            </a:r>
            <a:r>
              <a:rPr lang="en-US" altLang="ko-KR" dirty="0" smtClean="0">
                <a:solidFill>
                  <a:schemeClr val="tx1"/>
                </a:solidFill>
              </a:rPr>
              <a:t>.1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내용 개체 틀 1"/>
          <p:cNvSpPr>
            <a:spLocks noGrp="1"/>
          </p:cNvSpPr>
          <p:nvPr>
            <p:ph sz="quarter" idx="10"/>
          </p:nvPr>
        </p:nvSpPr>
        <p:spPr>
          <a:xfrm>
            <a:off x="500089" y="1071566"/>
            <a:ext cx="8392391" cy="4857764"/>
          </a:xfrm>
        </p:spPr>
        <p:txBody>
          <a:bodyPr>
            <a:noAutofit/>
          </a:bodyPr>
          <a:lstStyle/>
          <a:p>
            <a:r>
              <a:rPr lang="en-US" altLang="ko-KR" dirty="0" smtClean="0"/>
              <a:t>GIF</a:t>
            </a:r>
          </a:p>
          <a:p>
            <a:pPr lvl="1"/>
            <a:r>
              <a:rPr lang="en-US" altLang="ko-KR" dirty="0"/>
              <a:t>GIF(Graphics Interchange Format)</a:t>
            </a:r>
            <a:r>
              <a:rPr lang="ko-KR" altLang="ko-KR" dirty="0"/>
              <a:t>는 이미지 전체에서 평균적으로 많이 쓰이는 색상 정보를 추출하여 컬러 인덱스를 만들고 그 컬러 인덱스의 색으로 전체 이미지를 표현해 파일 크기를 최대한 줄인다</a:t>
            </a:r>
            <a:r>
              <a:rPr lang="en-US" altLang="ko-KR" dirty="0"/>
              <a:t>. </a:t>
            </a:r>
            <a:endParaRPr lang="ko-KR" altLang="ko-KR" dirty="0"/>
          </a:p>
          <a:p>
            <a:pPr lvl="1"/>
            <a:r>
              <a:rPr lang="ko-KR" altLang="ko-KR" dirty="0"/>
              <a:t>표현 할 수 있는 색상 수가 최대</a:t>
            </a:r>
            <a:r>
              <a:rPr lang="en-US" altLang="ko-KR" dirty="0"/>
              <a:t> 256</a:t>
            </a:r>
            <a:r>
              <a:rPr lang="ko-KR" altLang="ko-KR" dirty="0"/>
              <a:t>색이라는 단점이 있다</a:t>
            </a:r>
            <a:r>
              <a:rPr lang="en-US" altLang="ko-KR" dirty="0"/>
              <a:t>. </a:t>
            </a:r>
            <a:r>
              <a:rPr lang="ko-KR" altLang="ko-KR" dirty="0"/>
              <a:t>하지만 이미지를 구성하는 색상 수가 적으면 파일 크기를 많이 줄일 수 있고 투명색상도 지원하기 때문에 가장 많이 사용되는 포맷이다</a:t>
            </a:r>
            <a:r>
              <a:rPr lang="en-US" altLang="ko-KR" dirty="0"/>
              <a:t>.</a:t>
            </a:r>
            <a:endParaRPr lang="ko-KR" altLang="ko-KR" dirty="0"/>
          </a:p>
          <a:p>
            <a:pPr lvl="1"/>
            <a:r>
              <a:rPr lang="ko-KR" altLang="ko-KR" dirty="0"/>
              <a:t>색상 수가 많지 않고 투명색상을 자주 적용하는 글자</a:t>
            </a:r>
            <a:r>
              <a:rPr lang="en-US" altLang="ko-KR" dirty="0"/>
              <a:t>, </a:t>
            </a:r>
            <a:r>
              <a:rPr lang="ko-KR" altLang="ko-KR" dirty="0"/>
              <a:t>아이콘</a:t>
            </a:r>
            <a:r>
              <a:rPr lang="en-US" altLang="ko-KR" dirty="0"/>
              <a:t>, </a:t>
            </a:r>
            <a:r>
              <a:rPr lang="ko-KR" altLang="ko-KR" dirty="0"/>
              <a:t>버튼</a:t>
            </a:r>
            <a:r>
              <a:rPr lang="en-US" altLang="ko-KR" dirty="0"/>
              <a:t>, </a:t>
            </a:r>
            <a:r>
              <a:rPr lang="ko-KR" altLang="ko-KR" dirty="0" err="1" smtClean="0"/>
              <a:t>불릿</a:t>
            </a:r>
            <a:r>
              <a:rPr lang="en-US" altLang="ko-KR" dirty="0" smtClean="0"/>
              <a:t> </a:t>
            </a:r>
            <a:r>
              <a:rPr lang="ko-KR" altLang="ko-KR" dirty="0" smtClean="0"/>
              <a:t>등의 </a:t>
            </a:r>
            <a:r>
              <a:rPr lang="ko-KR" altLang="ko-KR" dirty="0"/>
              <a:t>이미지 포맷으로 사용한다</a:t>
            </a:r>
            <a:r>
              <a:rPr lang="en-US" altLang="ko-KR" dirty="0"/>
              <a:t>.</a:t>
            </a:r>
            <a:endParaRPr lang="ko-KR" altLang="ko-KR" dirty="0"/>
          </a:p>
          <a:p>
            <a:r>
              <a:rPr lang="en-US" altLang="ko-KR" dirty="0" smtClean="0"/>
              <a:t>JPEG</a:t>
            </a:r>
          </a:p>
          <a:p>
            <a:pPr lvl="1"/>
            <a:r>
              <a:rPr lang="en-US" altLang="ko-KR" dirty="0"/>
              <a:t>JPEG(Joint Photographic Experts Group)</a:t>
            </a:r>
            <a:r>
              <a:rPr lang="ko-KR" altLang="ko-KR" dirty="0"/>
              <a:t>는 압축으로 인한 이미지 손실이 적어</a:t>
            </a:r>
            <a:r>
              <a:rPr lang="en-US" altLang="ko-KR" dirty="0"/>
              <a:t> GIF </a:t>
            </a:r>
            <a:r>
              <a:rPr lang="ko-KR" altLang="ko-KR" dirty="0"/>
              <a:t>포맷과 함께 많이 사용하는 포맷이다</a:t>
            </a:r>
            <a:r>
              <a:rPr lang="en-US" altLang="ko-KR" dirty="0"/>
              <a:t>.</a:t>
            </a:r>
            <a:endParaRPr lang="ko-KR" altLang="ko-KR" dirty="0"/>
          </a:p>
          <a:p>
            <a:pPr lvl="1"/>
            <a:r>
              <a:rPr lang="ko-KR" altLang="ko-KR" dirty="0"/>
              <a:t>색상 정보를 추출하는</a:t>
            </a:r>
            <a:r>
              <a:rPr lang="en-US" altLang="ko-KR" dirty="0"/>
              <a:t> GIF </a:t>
            </a:r>
            <a:r>
              <a:rPr lang="ko-KR" altLang="ko-KR" dirty="0"/>
              <a:t>포맷과는 달리</a:t>
            </a:r>
            <a:r>
              <a:rPr lang="en-US" altLang="ko-KR" dirty="0"/>
              <a:t> RGB</a:t>
            </a:r>
            <a:r>
              <a:rPr lang="ko-KR" altLang="ko-KR" dirty="0"/>
              <a:t>이미지에서 모든 색상 정보를 유지하고 있어 이미지를 구성하는 색상 수가 많으면</a:t>
            </a:r>
            <a:r>
              <a:rPr lang="en-US" altLang="ko-KR" dirty="0"/>
              <a:t> JPEG </a:t>
            </a:r>
            <a:r>
              <a:rPr lang="ko-KR" altLang="ko-KR" dirty="0"/>
              <a:t>포맷을 사용한다</a:t>
            </a:r>
            <a:r>
              <a:rPr lang="en-US" altLang="ko-KR" dirty="0"/>
              <a:t>. </a:t>
            </a:r>
            <a:r>
              <a:rPr lang="ko-KR" altLang="ko-KR" dirty="0"/>
              <a:t>압축 레벨을 높게 설정할수록 이미지의 품질은 원본이미지와 거의 같아진다</a:t>
            </a:r>
            <a:r>
              <a:rPr lang="en-US" altLang="ko-KR" dirty="0"/>
              <a:t>.</a:t>
            </a:r>
            <a:endParaRPr lang="ko-KR" altLang="ko-KR" dirty="0"/>
          </a:p>
          <a:p>
            <a:pPr lvl="1"/>
            <a:r>
              <a:rPr lang="ko-KR" altLang="ko-KR" dirty="0"/>
              <a:t>색상 수가 많은 사진이나 다른 색상이 연속적으로 나오는 이미지 포맷으로 사용한다</a:t>
            </a:r>
            <a:r>
              <a:rPr lang="en-US" altLang="ko-KR" dirty="0"/>
              <a:t>.</a:t>
            </a:r>
            <a:endParaRPr lang="ko-KR" altLang="ko-KR" dirty="0"/>
          </a:p>
          <a:p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xmlns="" val="416558617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파일 크기 줄이기</a:t>
            </a:r>
            <a:r>
              <a:rPr lang="en-US" altLang="ko-KR" dirty="0" smtClean="0"/>
              <a:t>(</a:t>
            </a:r>
            <a:r>
              <a:rPr lang="en-US" altLang="ko-KR" dirty="0" err="1"/>
              <a:t>Cont</a:t>
            </a:r>
            <a:r>
              <a:rPr lang="en-US" altLang="ko-KR" dirty="0"/>
              <a:t>’)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smtClean="0"/>
              <a:t>이미지 포맷의 종류와 특징</a:t>
            </a: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4.1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내용 개체 틀 1"/>
          <p:cNvSpPr>
            <a:spLocks noGrp="1"/>
          </p:cNvSpPr>
          <p:nvPr>
            <p:ph sz="quarter" idx="10"/>
          </p:nvPr>
        </p:nvSpPr>
        <p:spPr>
          <a:xfrm>
            <a:off x="500089" y="1071566"/>
            <a:ext cx="8392391" cy="4857764"/>
          </a:xfrm>
        </p:spPr>
        <p:txBody>
          <a:bodyPr>
            <a:noAutofit/>
          </a:bodyPr>
          <a:lstStyle/>
          <a:p>
            <a:r>
              <a:rPr lang="en-US" altLang="ko-KR" dirty="0" smtClean="0"/>
              <a:t>PNG</a:t>
            </a:r>
          </a:p>
          <a:p>
            <a:pPr lvl="1"/>
            <a:r>
              <a:rPr lang="en-US" altLang="ko-KR" dirty="0"/>
              <a:t>PNG(Portable Network Graphics)</a:t>
            </a:r>
            <a:r>
              <a:rPr lang="ko-KR" altLang="ko-KR" dirty="0"/>
              <a:t>는 특허 문제가 얽힌 </a:t>
            </a:r>
            <a:r>
              <a:rPr lang="en-US" altLang="ko-KR" dirty="0"/>
              <a:t>GIF </a:t>
            </a:r>
            <a:r>
              <a:rPr lang="ko-KR" altLang="ko-KR" dirty="0"/>
              <a:t>포맷을 대체하기 위해 개발된 포맷이다</a:t>
            </a:r>
            <a:r>
              <a:rPr lang="en-US" altLang="ko-KR" dirty="0"/>
              <a:t>. </a:t>
            </a:r>
            <a:endParaRPr lang="ko-KR" altLang="ko-KR" dirty="0"/>
          </a:p>
          <a:p>
            <a:pPr lvl="1"/>
            <a:r>
              <a:rPr lang="en-US" altLang="ko-KR" dirty="0"/>
              <a:t>GIF</a:t>
            </a:r>
            <a:r>
              <a:rPr lang="ko-KR" altLang="ko-KR" dirty="0"/>
              <a:t>보다 압축률이 </a:t>
            </a:r>
            <a:r>
              <a:rPr lang="en-US" altLang="ko-KR" dirty="0"/>
              <a:t>10~30% </a:t>
            </a:r>
            <a:r>
              <a:rPr lang="ko-KR" altLang="ko-KR" dirty="0"/>
              <a:t>정도 더 높고 투명 정보와 </a:t>
            </a:r>
            <a:r>
              <a:rPr lang="ko-KR" altLang="ko-KR" dirty="0" err="1"/>
              <a:t>안티</a:t>
            </a:r>
            <a:r>
              <a:rPr lang="ko-KR" altLang="ko-KR" dirty="0"/>
              <a:t> </a:t>
            </a:r>
            <a:r>
              <a:rPr lang="ko-KR" altLang="ko-KR" dirty="0" err="1"/>
              <a:t>에일리어싱</a:t>
            </a:r>
            <a:r>
              <a:rPr lang="en-US" altLang="ko-KR" dirty="0"/>
              <a:t>(anti-aliasing)</a:t>
            </a:r>
            <a:r>
              <a:rPr lang="ko-KR" altLang="ko-KR" dirty="0"/>
              <a:t>을 지원하며 </a:t>
            </a:r>
            <a:r>
              <a:rPr lang="ko-KR" altLang="ko-KR" dirty="0" smtClean="0"/>
              <a:t>무</a:t>
            </a:r>
            <a:r>
              <a:rPr lang="en-US" altLang="ko-KR" dirty="0" smtClean="0"/>
              <a:t> </a:t>
            </a:r>
            <a:r>
              <a:rPr lang="ko-KR" altLang="ko-KR" dirty="0" smtClean="0"/>
              <a:t>손실 </a:t>
            </a:r>
            <a:r>
              <a:rPr lang="ko-KR" altLang="ko-KR" dirty="0"/>
              <a:t>압축 방법으로 파일 크기를 줄인다</a:t>
            </a:r>
            <a:r>
              <a:rPr lang="en-US" altLang="ko-KR" dirty="0"/>
              <a:t>.</a:t>
            </a:r>
            <a:endParaRPr lang="ko-KR" altLang="ko-KR" dirty="0"/>
          </a:p>
          <a:p>
            <a:pPr lvl="1"/>
            <a:r>
              <a:rPr lang="en-US" altLang="ko-KR" dirty="0"/>
              <a:t>GIF </a:t>
            </a:r>
            <a:r>
              <a:rPr lang="ko-KR" altLang="ko-KR" dirty="0"/>
              <a:t>포맷과 같이 최대</a:t>
            </a:r>
            <a:r>
              <a:rPr lang="en-US" altLang="ko-KR" dirty="0"/>
              <a:t> 256</a:t>
            </a:r>
            <a:r>
              <a:rPr lang="ko-KR" altLang="ko-KR" dirty="0"/>
              <a:t>개의 색상 정보를 추출해 인덱스의 색으로 표현하는 </a:t>
            </a:r>
            <a:r>
              <a:rPr lang="en-US" altLang="ko-KR" dirty="0"/>
              <a:t>PNG-8 </a:t>
            </a:r>
            <a:r>
              <a:rPr lang="ko-KR" altLang="ko-KR" dirty="0"/>
              <a:t>포맷과 </a:t>
            </a:r>
            <a:r>
              <a:rPr lang="en-US" altLang="ko-KR" dirty="0"/>
              <a:t>1670</a:t>
            </a:r>
            <a:r>
              <a:rPr lang="ko-KR" altLang="ko-KR" dirty="0"/>
              <a:t>만</a:t>
            </a:r>
            <a:r>
              <a:rPr lang="en-US" altLang="ko-KR" dirty="0"/>
              <a:t>(24bit) </a:t>
            </a:r>
            <a:r>
              <a:rPr lang="ko-KR" altLang="ko-KR" dirty="0"/>
              <a:t>색상 정보와 투명정보도 포함할 수 있는 </a:t>
            </a:r>
            <a:r>
              <a:rPr lang="en-US" altLang="ko-KR" dirty="0"/>
              <a:t>PNG-24 </a:t>
            </a:r>
            <a:r>
              <a:rPr lang="ko-KR" altLang="ko-KR" dirty="0"/>
              <a:t>포맷이 있다</a:t>
            </a:r>
            <a:r>
              <a:rPr lang="en-US" altLang="ko-KR" dirty="0"/>
              <a:t>. </a:t>
            </a:r>
            <a:endParaRPr lang="ko-KR" altLang="ko-KR" dirty="0"/>
          </a:p>
          <a:p>
            <a:pPr lvl="1"/>
            <a:r>
              <a:rPr lang="ko-KR" altLang="ko-KR" dirty="0"/>
              <a:t>하지만 인터넷 </a:t>
            </a:r>
            <a:r>
              <a:rPr lang="ko-KR" altLang="ko-KR" dirty="0" err="1"/>
              <a:t>익스플로러</a:t>
            </a:r>
            <a:r>
              <a:rPr lang="en-US" altLang="ko-KR" dirty="0"/>
              <a:t> 6</a:t>
            </a:r>
            <a:r>
              <a:rPr lang="ko-KR" altLang="ko-KR" dirty="0"/>
              <a:t>등의 오래된 브라우저에서 </a:t>
            </a:r>
            <a:r>
              <a:rPr lang="en-US" altLang="ko-KR" dirty="0"/>
              <a:t>PNG-24</a:t>
            </a:r>
            <a:r>
              <a:rPr lang="ko-KR" altLang="ko-KR" dirty="0"/>
              <a:t>의 투명 정보를 지원하지 않아 </a:t>
            </a:r>
            <a:r>
              <a:rPr lang="en-US" altLang="ko-KR" dirty="0"/>
              <a:t>PNG </a:t>
            </a:r>
            <a:r>
              <a:rPr lang="ko-KR" altLang="ko-KR" dirty="0"/>
              <a:t>포맷의 장점에 비해 </a:t>
            </a:r>
            <a:r>
              <a:rPr lang="en-US" altLang="ko-KR" dirty="0"/>
              <a:t>GIF, JPEG</a:t>
            </a:r>
            <a:r>
              <a:rPr lang="ko-KR" altLang="ko-KR" dirty="0"/>
              <a:t>보다 사용 빈도가 적다</a:t>
            </a:r>
            <a:r>
              <a:rPr lang="en-US" altLang="ko-KR" dirty="0"/>
              <a:t>. PNG </a:t>
            </a:r>
            <a:r>
              <a:rPr lang="ko-KR" altLang="ko-KR" dirty="0"/>
              <a:t>포맷의 브라우저 제한 사항은</a:t>
            </a:r>
            <a:r>
              <a:rPr lang="en-US" altLang="ko-KR" dirty="0"/>
              <a:t> 1.4</a:t>
            </a:r>
            <a:r>
              <a:rPr lang="ko-KR" altLang="ko-KR" dirty="0"/>
              <a:t>절에서 자세히 설명한다</a:t>
            </a:r>
            <a:r>
              <a:rPr lang="en-US" altLang="ko-KR" dirty="0" smtClean="0"/>
              <a:t>.]</a:t>
            </a:r>
          </a:p>
          <a:p>
            <a:pPr lvl="1"/>
            <a:r>
              <a:rPr lang="ko-KR" altLang="en-US" dirty="0" smtClean="0"/>
              <a:t>첫 </a:t>
            </a:r>
            <a:r>
              <a:rPr lang="en-US" altLang="ko-KR" dirty="0" smtClean="0"/>
              <a:t>8</a:t>
            </a:r>
            <a:r>
              <a:rPr lang="ko-KR" altLang="en-US" dirty="0" smtClean="0"/>
              <a:t>바이트는 </a:t>
            </a:r>
            <a:r>
              <a:rPr lang="en-US" altLang="ko-KR" dirty="0" smtClean="0"/>
              <a:t>PNG Signature </a:t>
            </a:r>
            <a:r>
              <a:rPr lang="ko-KR" altLang="en-US" dirty="0" smtClean="0"/>
              <a:t>값이 들어가고 이후에는 </a:t>
            </a:r>
            <a:r>
              <a:rPr lang="en-US" altLang="ko-KR" dirty="0" smtClean="0"/>
              <a:t>Chunk</a:t>
            </a:r>
            <a:r>
              <a:rPr lang="ko-KR" altLang="en-US" dirty="0" smtClean="0"/>
              <a:t>라는 그룹으로 나눠 이미지 관련 정보를 저장한다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종류에 따라 특정 정보를 담고 있으며 필수 </a:t>
            </a:r>
            <a:r>
              <a:rPr lang="en-US" altLang="ko-KR" dirty="0" smtClean="0"/>
              <a:t>Chunk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IHDR, PLTE, IDAT, IEND </a:t>
            </a:r>
            <a:r>
              <a:rPr lang="ko-KR" altLang="en-US" dirty="0" smtClean="0"/>
              <a:t>가 있다</a:t>
            </a:r>
            <a:r>
              <a:rPr lang="en-US" altLang="ko-KR" dirty="0" smtClean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xmlns="" val="8101002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파일 크기 줄이기</a:t>
            </a:r>
            <a:r>
              <a:rPr lang="en-US" altLang="ko-KR" dirty="0" smtClean="0"/>
              <a:t>(</a:t>
            </a:r>
            <a:r>
              <a:rPr lang="en-US" altLang="ko-KR" dirty="0" err="1"/>
              <a:t>Cont</a:t>
            </a:r>
            <a:r>
              <a:rPr lang="en-US" altLang="ko-KR" dirty="0"/>
              <a:t>’)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smtClean="0"/>
              <a:t>이미지 포맷 정하기</a:t>
            </a: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4.1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내용 개체 틀 1"/>
          <p:cNvSpPr>
            <a:spLocks noGrp="1"/>
          </p:cNvSpPr>
          <p:nvPr>
            <p:ph sz="quarter" idx="10"/>
          </p:nvPr>
        </p:nvSpPr>
        <p:spPr>
          <a:xfrm>
            <a:off x="500089" y="1484784"/>
            <a:ext cx="3928288" cy="4857764"/>
          </a:xfrm>
        </p:spPr>
        <p:txBody>
          <a:bodyPr>
            <a:noAutofit/>
          </a:bodyPr>
          <a:lstStyle/>
          <a:p>
            <a:pPr marL="266700" indent="-266700"/>
            <a:r>
              <a:rPr lang="ko-KR" altLang="ko-KR" dirty="0" smtClean="0"/>
              <a:t>이미지를 </a:t>
            </a:r>
            <a:r>
              <a:rPr lang="ko-KR" altLang="ko-KR" dirty="0"/>
              <a:t>편집</a:t>
            </a:r>
            <a:r>
              <a:rPr lang="en-US" altLang="ko-KR" dirty="0"/>
              <a:t>, </a:t>
            </a:r>
            <a:r>
              <a:rPr lang="ko-KR" altLang="ko-KR" dirty="0"/>
              <a:t>저장할 때 많이 사용하는 </a:t>
            </a:r>
            <a:r>
              <a:rPr lang="ko-KR" altLang="ko-KR" dirty="0" err="1"/>
              <a:t>포토샵은</a:t>
            </a:r>
            <a:r>
              <a:rPr lang="ko-KR" altLang="ko-KR" dirty="0"/>
              <a:t> 다양한 이미지 포맷과 옵션을 선택하여 저장할 수 있는 </a:t>
            </a:r>
            <a:r>
              <a:rPr lang="en-US" altLang="ko-KR" dirty="0"/>
              <a:t>Save for Web </a:t>
            </a:r>
            <a:r>
              <a:rPr lang="ko-KR" altLang="ko-KR" dirty="0"/>
              <a:t>기능이 있다</a:t>
            </a:r>
            <a:r>
              <a:rPr lang="en-US" altLang="ko-KR" dirty="0"/>
              <a:t>. </a:t>
            </a:r>
            <a:endParaRPr lang="ko-KR" altLang="ko-KR" dirty="0"/>
          </a:p>
          <a:p>
            <a:pPr marL="266700" indent="-266700"/>
            <a:r>
              <a:rPr lang="en-US" altLang="ko-KR" dirty="0" smtClean="0"/>
              <a:t>1</a:t>
            </a:r>
            <a:r>
              <a:rPr lang="ko-KR" altLang="ko-KR" dirty="0"/>
              <a:t>번 영역은 원본 이미지와 이미지 포맷을 선택한 이미지를 비교해 볼 수 있는 탭이다</a:t>
            </a:r>
            <a:r>
              <a:rPr lang="en-US" altLang="ko-KR" dirty="0"/>
              <a:t>. 2</a:t>
            </a:r>
            <a:r>
              <a:rPr lang="ko-KR" altLang="ko-KR" dirty="0"/>
              <a:t>번 영역에서는 이미지 포맷을 선택할 수 있다</a:t>
            </a:r>
            <a:r>
              <a:rPr lang="en-US" altLang="ko-KR" dirty="0" smtClean="0"/>
              <a:t>.</a:t>
            </a:r>
          </a:p>
          <a:p>
            <a:pPr marL="266700" indent="-266700"/>
            <a:r>
              <a:rPr lang="en-US" altLang="ko-KR" dirty="0" smtClean="0"/>
              <a:t>1</a:t>
            </a:r>
            <a:r>
              <a:rPr lang="ko-KR" altLang="ko-KR" dirty="0" smtClean="0"/>
              <a:t>번</a:t>
            </a:r>
            <a:r>
              <a:rPr lang="en-US" altLang="ko-KR" dirty="0" smtClean="0"/>
              <a:t> </a:t>
            </a:r>
            <a:r>
              <a:rPr lang="ko-KR" altLang="ko-KR" dirty="0" smtClean="0"/>
              <a:t>영역에서</a:t>
            </a:r>
            <a:r>
              <a:rPr lang="en-US" altLang="ko-KR" dirty="0" smtClean="0"/>
              <a:t> </a:t>
            </a:r>
            <a:r>
              <a:rPr lang="en-US" altLang="ko-KR" dirty="0"/>
              <a:t>4-Up</a:t>
            </a:r>
            <a:r>
              <a:rPr lang="ko-KR" altLang="ko-KR" dirty="0"/>
              <a:t>을 선택하고</a:t>
            </a:r>
            <a:r>
              <a:rPr lang="en-US" altLang="ko-KR" dirty="0"/>
              <a:t> 2</a:t>
            </a:r>
            <a:r>
              <a:rPr lang="ko-KR" altLang="ko-KR" dirty="0"/>
              <a:t>번에서 이미지 포맷을 선택하면 </a:t>
            </a:r>
            <a:r>
              <a:rPr lang="ko-KR" altLang="ko-KR" dirty="0" smtClean="0"/>
              <a:t>이미지 </a:t>
            </a:r>
            <a:r>
              <a:rPr lang="ko-KR" altLang="ko-KR" dirty="0" err="1"/>
              <a:t>포맷별</a:t>
            </a:r>
            <a:r>
              <a:rPr lang="ko-KR" altLang="ko-KR" dirty="0"/>
              <a:t> 품질과 파일 크기를 비교해 볼 수 있다</a:t>
            </a:r>
            <a:r>
              <a:rPr lang="en-US" altLang="ko-KR" dirty="0"/>
              <a:t>.</a:t>
            </a:r>
            <a:endParaRPr lang="ko-KR" altLang="ko-KR" dirty="0"/>
          </a:p>
          <a:p>
            <a:endParaRPr lang="ko-KR" altLang="ko-KR" dirty="0"/>
          </a:p>
        </p:txBody>
      </p:sp>
      <p:pic>
        <p:nvPicPr>
          <p:cNvPr id="8" name="Picture 9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428377" y="1484784"/>
            <a:ext cx="4393658" cy="3816424"/>
          </a:xfrm>
          <a:prstGeom prst="rect">
            <a:avLst/>
          </a:prstGeom>
          <a:noFill/>
          <a:ln>
            <a:noFill/>
          </a:ln>
          <a:effectLst/>
          <a:extLst/>
        </p:spPr>
      </p:pic>
    </p:spTree>
    <p:extLst>
      <p:ext uri="{BB962C8B-B14F-4D97-AF65-F5344CB8AC3E}">
        <p14:creationId xmlns:p14="http://schemas.microsoft.com/office/powerpoint/2010/main" xmlns="" val="171559891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파일 크기 줄이기</a:t>
            </a:r>
            <a:r>
              <a:rPr lang="en-US" altLang="ko-KR" dirty="0" smtClean="0"/>
              <a:t>(</a:t>
            </a:r>
            <a:r>
              <a:rPr lang="en-US" altLang="ko-KR" dirty="0" err="1"/>
              <a:t>Cont</a:t>
            </a:r>
            <a:r>
              <a:rPr lang="en-US" altLang="ko-KR" dirty="0"/>
              <a:t>’)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1"/>
          </p:nvPr>
        </p:nvSpPr>
        <p:spPr>
          <a:xfrm>
            <a:off x="928662" y="642918"/>
            <a:ext cx="5587554" cy="357189"/>
          </a:xfrm>
        </p:spPr>
        <p:txBody>
          <a:bodyPr/>
          <a:lstStyle/>
          <a:p>
            <a:r>
              <a:rPr lang="ko-KR" altLang="en-US" dirty="0" smtClean="0"/>
              <a:t>이미지 포맷 정하기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불투명한 사진이미지</a:t>
            </a: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4.1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내용 개체 틀 1"/>
          <p:cNvSpPr>
            <a:spLocks noGrp="1"/>
          </p:cNvSpPr>
          <p:nvPr>
            <p:ph sz="quarter" idx="10"/>
          </p:nvPr>
        </p:nvSpPr>
        <p:spPr>
          <a:xfrm>
            <a:off x="395536" y="1196752"/>
            <a:ext cx="3384376" cy="3888432"/>
          </a:xfrm>
        </p:spPr>
        <p:txBody>
          <a:bodyPr>
            <a:noAutofit/>
          </a:bodyPr>
          <a:lstStyle/>
          <a:p>
            <a:pPr marL="266700" indent="-266700"/>
            <a:r>
              <a:rPr lang="ko-KR" altLang="ko-KR" dirty="0" smtClean="0"/>
              <a:t>색상 </a:t>
            </a:r>
            <a:r>
              <a:rPr lang="ko-KR" altLang="ko-KR" dirty="0"/>
              <a:t>정보가 많은 사진 이미지는 </a:t>
            </a:r>
            <a:r>
              <a:rPr lang="en-US" altLang="ko-KR" dirty="0"/>
              <a:t>JPEG </a:t>
            </a:r>
            <a:r>
              <a:rPr lang="ko-KR" altLang="ko-KR" dirty="0"/>
              <a:t>포맷이 품질 대비 파일 크기가 작아 가장 알맞다</a:t>
            </a:r>
            <a:r>
              <a:rPr lang="en-US" altLang="ko-KR" dirty="0"/>
              <a:t>.</a:t>
            </a:r>
            <a:endParaRPr lang="ko-KR" altLang="ko-KR" dirty="0"/>
          </a:p>
          <a:p>
            <a:pPr marL="266700" indent="-266700"/>
            <a:r>
              <a:rPr lang="en-US" altLang="ko-KR" dirty="0" smtClean="0"/>
              <a:t>Quality </a:t>
            </a:r>
            <a:r>
              <a:rPr lang="ko-KR" altLang="ko-KR" dirty="0"/>
              <a:t>저장 옵션을 낮출수록 압축률은 더욱 높아져 파일 크기를 줄일 수 있지만 이미지 품질이 저하된다</a:t>
            </a:r>
            <a:r>
              <a:rPr lang="en-US" altLang="ko-KR" dirty="0" smtClean="0"/>
              <a:t>.</a:t>
            </a:r>
          </a:p>
          <a:p>
            <a:pPr marL="266700" indent="-266700"/>
            <a:r>
              <a:rPr lang="en-US" altLang="ko-KR" dirty="0" smtClean="0"/>
              <a:t>Quality</a:t>
            </a:r>
            <a:r>
              <a:rPr lang="ko-KR" altLang="ko-KR" dirty="0"/>
              <a:t>값을 조절하면서 이미지 품질 저하가 적은 값을 찾아 설정한 후 저장한다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pPr marL="266700" indent="-266700"/>
            <a:r>
              <a:rPr lang="ko-KR" altLang="ko-KR" dirty="0" smtClean="0"/>
              <a:t>웹에서 </a:t>
            </a:r>
            <a:r>
              <a:rPr lang="ko-KR" altLang="ko-KR" dirty="0"/>
              <a:t>사용하는 이미지는 일반적으로 </a:t>
            </a:r>
            <a:r>
              <a:rPr lang="en-US" altLang="ko-KR" dirty="0" smtClean="0"/>
              <a:t>Quality</a:t>
            </a:r>
            <a:r>
              <a:rPr lang="ko-KR" altLang="ko-KR" dirty="0"/>
              <a:t>값을</a:t>
            </a:r>
            <a:r>
              <a:rPr lang="en-US" altLang="ko-KR" dirty="0"/>
              <a:t> </a:t>
            </a:r>
            <a:r>
              <a:rPr lang="en-US" altLang="ko-KR" dirty="0" smtClean="0"/>
              <a:t>70~80</a:t>
            </a:r>
            <a:r>
              <a:rPr lang="ko-KR" altLang="ko-KR" dirty="0"/>
              <a:t>정도로 설정하면 </a:t>
            </a:r>
            <a:r>
              <a:rPr lang="ko-KR" altLang="en-US" dirty="0" smtClean="0"/>
              <a:t>품질저하를 최소화하면서 파일크기도 줄일 수 있다</a:t>
            </a:r>
            <a:r>
              <a:rPr lang="en-US" altLang="ko-KR" dirty="0" smtClean="0"/>
              <a:t>.</a:t>
            </a:r>
            <a:endParaRPr lang="ko-KR" altLang="ko-KR" dirty="0"/>
          </a:p>
        </p:txBody>
      </p:sp>
      <p:pic>
        <p:nvPicPr>
          <p:cNvPr id="10" name="Picture 3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923928" y="1268760"/>
            <a:ext cx="4916016" cy="2710637"/>
          </a:xfrm>
          <a:prstGeom prst="rect">
            <a:avLst/>
          </a:prstGeom>
          <a:noFill/>
          <a:ln>
            <a:noFill/>
          </a:ln>
          <a:effectLst/>
          <a:extLst/>
        </p:spPr>
      </p:pic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322284840"/>
              </p:ext>
            </p:extLst>
          </p:nvPr>
        </p:nvGraphicFramePr>
        <p:xfrm>
          <a:off x="1187624" y="5085184"/>
          <a:ext cx="7308142" cy="119888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07791"/>
                <a:gridCol w="2250908"/>
                <a:gridCol w="3449443"/>
              </a:tblGrid>
              <a:tr h="299720">
                <a:tc>
                  <a:txBody>
                    <a:bodyPr/>
                    <a:lstStyle/>
                    <a:p>
                      <a:pPr indent="150495" latinLnBrk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ko-KR" sz="1200" kern="1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파일 포맷</a:t>
                      </a:r>
                      <a:endParaRPr lang="ko-KR" sz="1200" kern="100" dirty="0">
                        <a:effectLst/>
                        <a:latin typeface="맑은 고딕" pitchFamily="50" charset="-127"/>
                        <a:ea typeface="맑은 고딕" pitchFamily="50" charset="-127"/>
                        <a:cs typeface="Rix고딕 L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indent="150495" latinLnBrk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ko-KR" sz="1200" kern="1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파일 크기</a:t>
                      </a:r>
                      <a:endParaRPr lang="ko-KR" sz="1200" kern="100">
                        <a:effectLst/>
                        <a:latin typeface="맑은 고딕" pitchFamily="50" charset="-127"/>
                        <a:ea typeface="맑은 고딕" pitchFamily="50" charset="-127"/>
                        <a:cs typeface="Rix고딕 L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indent="150495" latinLnBrk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ko-KR" sz="1200" kern="1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저장 옵션</a:t>
                      </a:r>
                      <a:endParaRPr lang="ko-KR" sz="1200" kern="100">
                        <a:effectLst/>
                        <a:latin typeface="맑은 고딕" pitchFamily="50" charset="-127"/>
                        <a:ea typeface="맑은 고딕" pitchFamily="50" charset="-127"/>
                        <a:cs typeface="Rix고딕 L"/>
                      </a:endParaRPr>
                    </a:p>
                  </a:txBody>
                  <a:tcPr marL="17780" marR="17780" marT="0" marB="0" anchor="ctr"/>
                </a:tc>
              </a:tr>
              <a:tr h="299720">
                <a:tc>
                  <a:txBody>
                    <a:bodyPr/>
                    <a:lstStyle/>
                    <a:p>
                      <a:pPr indent="150495" latinLnBrk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200" kern="1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GIF</a:t>
                      </a:r>
                      <a:endParaRPr lang="ko-KR" sz="1200" kern="100">
                        <a:effectLst/>
                        <a:latin typeface="맑은 고딕" pitchFamily="50" charset="-127"/>
                        <a:ea typeface="맑은 고딕" pitchFamily="50" charset="-127"/>
                        <a:cs typeface="Rix고딕 L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119380" algn="ct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146.2Kb</a:t>
                      </a:r>
                      <a:endParaRPr lang="ko-KR" sz="1200" dirty="0">
                        <a:effectLst/>
                        <a:latin typeface="맑은 고딕" pitchFamily="50" charset="-127"/>
                        <a:ea typeface="맑은 고딕" pitchFamily="50" charset="-127"/>
                        <a:cs typeface="Rix고딕 L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256</a:t>
                      </a:r>
                      <a:r>
                        <a:rPr lang="ko-KR" sz="12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색</a:t>
                      </a:r>
                      <a:r>
                        <a:rPr lang="en-US" sz="12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Perceptual Palette, no dither</a:t>
                      </a:r>
                      <a:endParaRPr lang="ko-KR" sz="1200" dirty="0">
                        <a:effectLst/>
                        <a:latin typeface="맑은 고딕" pitchFamily="50" charset="-127"/>
                        <a:ea typeface="맑은 고딕" pitchFamily="50" charset="-127"/>
                        <a:cs typeface="Rix고딕 L"/>
                      </a:endParaRPr>
                    </a:p>
                  </a:txBody>
                  <a:tcPr marL="17780" marR="17780" marT="0" marB="0" anchor="ctr"/>
                </a:tc>
              </a:tr>
              <a:tr h="299720">
                <a:tc>
                  <a:txBody>
                    <a:bodyPr/>
                    <a:lstStyle/>
                    <a:p>
                      <a:pPr indent="150495" latinLnBrk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200" kern="1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JPEG</a:t>
                      </a:r>
                      <a:endParaRPr lang="ko-KR" sz="1200" kern="100">
                        <a:effectLst/>
                        <a:latin typeface="맑은 고딕" pitchFamily="50" charset="-127"/>
                        <a:ea typeface="맑은 고딕" pitchFamily="50" charset="-127"/>
                        <a:cs typeface="Rix고딕 L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119380" algn="ct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267.6Kb</a:t>
                      </a:r>
                      <a:endParaRPr lang="ko-KR" sz="1200" b="1" dirty="0"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Rix고딕 L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Quality 100</a:t>
                      </a:r>
                      <a:endParaRPr lang="ko-KR" sz="1200" dirty="0">
                        <a:effectLst/>
                        <a:latin typeface="맑은 고딕" pitchFamily="50" charset="-127"/>
                        <a:ea typeface="맑은 고딕" pitchFamily="50" charset="-127"/>
                        <a:cs typeface="Rix고딕 L"/>
                      </a:endParaRPr>
                    </a:p>
                  </a:txBody>
                  <a:tcPr marL="17780" marR="17780" marT="0" marB="0" anchor="ctr"/>
                </a:tc>
              </a:tr>
              <a:tr h="299720">
                <a:tc>
                  <a:txBody>
                    <a:bodyPr/>
                    <a:lstStyle/>
                    <a:p>
                      <a:pPr indent="150495" latinLnBrk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200" kern="1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PNG-24</a:t>
                      </a:r>
                      <a:endParaRPr lang="ko-KR" sz="1200" kern="100">
                        <a:effectLst/>
                        <a:latin typeface="맑은 고딕" pitchFamily="50" charset="-127"/>
                        <a:ea typeface="맑은 고딕" pitchFamily="50" charset="-127"/>
                        <a:cs typeface="Rix고딕 L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119380" algn="ct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484.6Kb</a:t>
                      </a:r>
                      <a:endParaRPr lang="ko-KR" sz="1200" dirty="0">
                        <a:effectLst/>
                        <a:latin typeface="맑은 고딕" pitchFamily="50" charset="-127"/>
                        <a:ea typeface="맑은 고딕" pitchFamily="50" charset="-127"/>
                        <a:cs typeface="Rix고딕 L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transparency</a:t>
                      </a:r>
                      <a:endParaRPr lang="ko-KR" sz="1200" dirty="0">
                        <a:effectLst/>
                        <a:latin typeface="맑은 고딕" pitchFamily="50" charset="-127"/>
                        <a:ea typeface="맑은 고딕" pitchFamily="50" charset="-127"/>
                        <a:cs typeface="Rix고딕 L"/>
                      </a:endParaRPr>
                    </a:p>
                  </a:txBody>
                  <a:tcPr marL="17780" marR="17780" marT="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195191785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파일 크기 줄이기</a:t>
            </a:r>
            <a:r>
              <a:rPr lang="en-US" altLang="ko-KR" dirty="0" smtClean="0"/>
              <a:t>(</a:t>
            </a:r>
            <a:r>
              <a:rPr lang="en-US" altLang="ko-KR" dirty="0" err="1"/>
              <a:t>Cont</a:t>
            </a:r>
            <a:r>
              <a:rPr lang="en-US" altLang="ko-KR" dirty="0"/>
              <a:t>’)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1"/>
          </p:nvPr>
        </p:nvSpPr>
        <p:spPr>
          <a:xfrm>
            <a:off x="928662" y="642918"/>
            <a:ext cx="5587554" cy="357189"/>
          </a:xfrm>
        </p:spPr>
        <p:txBody>
          <a:bodyPr/>
          <a:lstStyle/>
          <a:p>
            <a:r>
              <a:rPr lang="ko-KR" altLang="en-US" dirty="0" smtClean="0"/>
              <a:t>이미지 포맷 정하기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색상 수가 적은 불투명 이미지</a:t>
            </a: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4.1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내용 개체 틀 1"/>
          <p:cNvSpPr>
            <a:spLocks noGrp="1"/>
          </p:cNvSpPr>
          <p:nvPr>
            <p:ph sz="quarter" idx="10"/>
          </p:nvPr>
        </p:nvSpPr>
        <p:spPr>
          <a:xfrm>
            <a:off x="395536" y="1196752"/>
            <a:ext cx="4248472" cy="3888432"/>
          </a:xfrm>
        </p:spPr>
        <p:txBody>
          <a:bodyPr>
            <a:noAutofit/>
          </a:bodyPr>
          <a:lstStyle/>
          <a:p>
            <a:pPr marL="266700" indent="-266700"/>
            <a:r>
              <a:rPr lang="ko-KR" altLang="ko-KR" dirty="0" smtClean="0"/>
              <a:t>색상 </a:t>
            </a:r>
            <a:r>
              <a:rPr lang="ko-KR" altLang="ko-KR" dirty="0"/>
              <a:t>정보가 적은 이미지는</a:t>
            </a:r>
            <a:r>
              <a:rPr lang="en-US" altLang="ko-KR" dirty="0"/>
              <a:t> PNG-8 </a:t>
            </a:r>
            <a:r>
              <a:rPr lang="ko-KR" altLang="ko-KR" dirty="0"/>
              <a:t>포맷이 품질 대비 파일 크기가 작아 가장 알맞다</a:t>
            </a:r>
            <a:r>
              <a:rPr lang="en-US" altLang="ko-KR" dirty="0"/>
              <a:t>.</a:t>
            </a:r>
            <a:endParaRPr lang="ko-KR" altLang="ko-KR" dirty="0"/>
          </a:p>
          <a:p>
            <a:pPr marL="266700" indent="-266700"/>
            <a:r>
              <a:rPr lang="en-US" altLang="ko-KR" dirty="0" smtClean="0"/>
              <a:t>2</a:t>
            </a:r>
            <a:r>
              <a:rPr lang="ko-KR" altLang="ko-KR" dirty="0"/>
              <a:t>번 색상 수를 지정하는 옵션에 이미지가 포함하는 색상 수보다 많은 색상 수를 선택하더라도</a:t>
            </a:r>
            <a:r>
              <a:rPr lang="en-US" altLang="ko-KR" dirty="0"/>
              <a:t> 3</a:t>
            </a:r>
            <a:r>
              <a:rPr lang="ko-KR" altLang="ko-KR" dirty="0"/>
              <a:t>번과 같이 저장 이미지는 실제 포함하고 있는 색상 수만 저장하기 때문에 파일 크기에는 차이가 없다</a:t>
            </a:r>
            <a:r>
              <a:rPr lang="en-US" altLang="ko-KR" dirty="0"/>
              <a:t>. </a:t>
            </a:r>
            <a:r>
              <a:rPr lang="ko-KR" altLang="ko-KR" dirty="0"/>
              <a:t>하지만 이미지가 포함하는 색상 수보다 적은 색상 수를 선택하면 파일 크기는 작아지지만 이미지 품질이 떨어진다</a:t>
            </a:r>
            <a:r>
              <a:rPr lang="en-US" altLang="ko-KR" dirty="0"/>
              <a:t>.</a:t>
            </a:r>
            <a:endParaRPr lang="ko-KR" altLang="ko-KR" dirty="0"/>
          </a:p>
          <a:p>
            <a:pPr marL="266700" indent="-266700"/>
            <a:r>
              <a:rPr lang="ko-KR" altLang="ko-KR" dirty="0"/>
              <a:t>투명정보가 없는 이미지는 그림</a:t>
            </a:r>
            <a:r>
              <a:rPr lang="en-US" altLang="ko-KR" dirty="0"/>
              <a:t> 20</a:t>
            </a:r>
            <a:r>
              <a:rPr lang="ko-KR" altLang="ko-KR" dirty="0"/>
              <a:t>에</a:t>
            </a:r>
            <a:r>
              <a:rPr lang="en-US" altLang="ko-KR" dirty="0"/>
              <a:t> 1</a:t>
            </a:r>
            <a:r>
              <a:rPr lang="ko-KR" altLang="ko-KR" dirty="0"/>
              <a:t>번과 같이 </a:t>
            </a:r>
            <a:r>
              <a:rPr lang="en-US" altLang="ko-KR" dirty="0"/>
              <a:t>GIF, PNG </a:t>
            </a:r>
            <a:r>
              <a:rPr lang="ko-KR" altLang="ko-KR" dirty="0"/>
              <a:t>포맷의</a:t>
            </a:r>
            <a:r>
              <a:rPr lang="en-US" altLang="ko-KR" dirty="0"/>
              <a:t> transparency </a:t>
            </a:r>
            <a:r>
              <a:rPr lang="ko-KR" altLang="ko-KR" dirty="0"/>
              <a:t>옵션을 선택하거나 선택하지 않아도  파일 크기에 차이가 없다</a:t>
            </a:r>
            <a:r>
              <a:rPr lang="en-US" altLang="ko-KR" dirty="0"/>
              <a:t>.</a:t>
            </a:r>
            <a:endParaRPr lang="ko-KR" altLang="ko-KR" dirty="0"/>
          </a:p>
        </p:txBody>
      </p:sp>
      <p:pic>
        <p:nvPicPr>
          <p:cNvPr id="8" name="Picture 3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838700" y="1268760"/>
            <a:ext cx="4001244" cy="3738770"/>
          </a:xfrm>
          <a:prstGeom prst="rect">
            <a:avLst/>
          </a:prstGeom>
          <a:noFill/>
          <a:ln>
            <a:noFill/>
          </a:ln>
          <a:effectLst/>
          <a:extLst/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161907182"/>
              </p:ext>
            </p:extLst>
          </p:nvPr>
        </p:nvGraphicFramePr>
        <p:xfrm>
          <a:off x="539552" y="5110440"/>
          <a:ext cx="8300392" cy="119888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826086"/>
                <a:gridCol w="2556521"/>
                <a:gridCol w="3917785"/>
              </a:tblGrid>
              <a:tr h="299720">
                <a:tc>
                  <a:txBody>
                    <a:bodyPr/>
                    <a:lstStyle/>
                    <a:p>
                      <a:pPr indent="150495" algn="ctr" latinLnBrk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ko-KR" sz="1200" kern="1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파일 포맷</a:t>
                      </a:r>
                      <a:endParaRPr lang="ko-KR" sz="1200" kern="100" dirty="0">
                        <a:effectLst/>
                        <a:latin typeface="맑은 고딕" pitchFamily="50" charset="-127"/>
                        <a:ea typeface="맑은 고딕" pitchFamily="50" charset="-127"/>
                        <a:cs typeface="Rix고딕 L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indent="150495" algn="ctr" latinLnBrk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ko-KR" sz="1200" kern="1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파일 크기</a:t>
                      </a:r>
                      <a:endParaRPr lang="ko-KR" sz="1200" kern="100" dirty="0">
                        <a:effectLst/>
                        <a:latin typeface="맑은 고딕" pitchFamily="50" charset="-127"/>
                        <a:ea typeface="맑은 고딕" pitchFamily="50" charset="-127"/>
                        <a:cs typeface="Rix고딕 L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indent="150495" algn="ctr" latinLnBrk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ko-KR" sz="1200" kern="1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저장 옵션</a:t>
                      </a:r>
                      <a:endParaRPr lang="ko-KR" sz="1200" kern="100">
                        <a:effectLst/>
                        <a:latin typeface="맑은 고딕" pitchFamily="50" charset="-127"/>
                        <a:ea typeface="맑은 고딕" pitchFamily="50" charset="-127"/>
                        <a:cs typeface="Rix고딕 L"/>
                      </a:endParaRPr>
                    </a:p>
                  </a:txBody>
                  <a:tcPr marL="17780" marR="17780" marT="0" marB="0" anchor="ctr"/>
                </a:tc>
              </a:tr>
              <a:tr h="299720">
                <a:tc>
                  <a:txBody>
                    <a:bodyPr/>
                    <a:lstStyle/>
                    <a:p>
                      <a:pPr indent="150495" latinLnBrk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200" kern="1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GIF</a:t>
                      </a:r>
                      <a:endParaRPr lang="ko-KR" sz="1200" kern="100">
                        <a:effectLst/>
                        <a:latin typeface="맑은 고딕" pitchFamily="50" charset="-127"/>
                        <a:ea typeface="맑은 고딕" pitchFamily="50" charset="-127"/>
                        <a:cs typeface="Rix고딕 L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119380" algn="ct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2.506Kb</a:t>
                      </a:r>
                      <a:endParaRPr lang="ko-KR" sz="1200">
                        <a:effectLst/>
                        <a:latin typeface="맑은 고딕" pitchFamily="50" charset="-127"/>
                        <a:ea typeface="맑은 고딕" pitchFamily="50" charset="-127"/>
                        <a:cs typeface="Rix고딕 L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256</a:t>
                      </a:r>
                      <a:r>
                        <a:rPr lang="ko-KR" sz="12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색</a:t>
                      </a:r>
                      <a:r>
                        <a:rPr lang="en-US" sz="12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Perceptual Palette, no dither</a:t>
                      </a:r>
                      <a:endParaRPr lang="ko-KR" sz="1200">
                        <a:effectLst/>
                        <a:latin typeface="맑은 고딕" pitchFamily="50" charset="-127"/>
                        <a:ea typeface="맑은 고딕" pitchFamily="50" charset="-127"/>
                        <a:cs typeface="Rix고딕 L"/>
                      </a:endParaRPr>
                    </a:p>
                  </a:txBody>
                  <a:tcPr marL="17780" marR="17780" marT="0" marB="0" anchor="ctr"/>
                </a:tc>
              </a:tr>
              <a:tr h="299720">
                <a:tc>
                  <a:txBody>
                    <a:bodyPr/>
                    <a:lstStyle/>
                    <a:p>
                      <a:pPr indent="150495" latinLnBrk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200" kern="1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JPEG</a:t>
                      </a:r>
                      <a:endParaRPr lang="ko-KR" sz="1200" kern="100">
                        <a:effectLst/>
                        <a:latin typeface="맑은 고딕" pitchFamily="50" charset="-127"/>
                        <a:ea typeface="맑은 고딕" pitchFamily="50" charset="-127"/>
                        <a:cs typeface="Rix고딕 L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119380" algn="ct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11.72Kb</a:t>
                      </a:r>
                      <a:endParaRPr lang="ko-KR" sz="1200">
                        <a:effectLst/>
                        <a:latin typeface="맑은 고딕" pitchFamily="50" charset="-127"/>
                        <a:ea typeface="맑은 고딕" pitchFamily="50" charset="-127"/>
                        <a:cs typeface="Rix고딕 L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Quality 100</a:t>
                      </a:r>
                      <a:endParaRPr lang="ko-KR" sz="1200">
                        <a:effectLst/>
                        <a:latin typeface="맑은 고딕" pitchFamily="50" charset="-127"/>
                        <a:ea typeface="맑은 고딕" pitchFamily="50" charset="-127"/>
                        <a:cs typeface="Rix고딕 L"/>
                      </a:endParaRPr>
                    </a:p>
                  </a:txBody>
                  <a:tcPr marL="17780" marR="17780" marT="0" marB="0" anchor="ctr"/>
                </a:tc>
              </a:tr>
              <a:tr h="299720">
                <a:tc>
                  <a:txBody>
                    <a:bodyPr/>
                    <a:lstStyle/>
                    <a:p>
                      <a:pPr indent="150495" latinLnBrk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200" kern="1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PNG-8</a:t>
                      </a:r>
                      <a:endParaRPr lang="ko-KR" sz="1200" kern="100">
                        <a:effectLst/>
                        <a:latin typeface="맑은 고딕" pitchFamily="50" charset="-127"/>
                        <a:ea typeface="맑은 고딕" pitchFamily="50" charset="-127"/>
                        <a:cs typeface="Rix고딕 L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119380" algn="ct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2.178Kb</a:t>
                      </a:r>
                      <a:endParaRPr lang="ko-KR" sz="1200" b="1" dirty="0"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Rix고딕 L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256</a:t>
                      </a:r>
                      <a:r>
                        <a:rPr lang="ko-KR" sz="12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색</a:t>
                      </a:r>
                      <a:r>
                        <a:rPr lang="en-US" sz="12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Perceptual Palette, no dither, transparency</a:t>
                      </a:r>
                      <a:endParaRPr lang="ko-KR" sz="1200" dirty="0">
                        <a:effectLst/>
                        <a:latin typeface="맑은 고딕" pitchFamily="50" charset="-127"/>
                        <a:ea typeface="맑은 고딕" pitchFamily="50" charset="-127"/>
                        <a:cs typeface="Rix고딕 L"/>
                      </a:endParaRPr>
                    </a:p>
                  </a:txBody>
                  <a:tcPr marL="17780" marR="17780" marT="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134244552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파일 크기 줄이기</a:t>
            </a:r>
            <a:r>
              <a:rPr lang="en-US" altLang="ko-KR" dirty="0" smtClean="0"/>
              <a:t>(</a:t>
            </a:r>
            <a:r>
              <a:rPr lang="en-US" altLang="ko-KR" dirty="0" err="1"/>
              <a:t>Cont</a:t>
            </a:r>
            <a:r>
              <a:rPr lang="en-US" altLang="ko-KR" dirty="0"/>
              <a:t>’)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1"/>
          </p:nvPr>
        </p:nvSpPr>
        <p:spPr>
          <a:xfrm>
            <a:off x="928662" y="642918"/>
            <a:ext cx="5587554" cy="357189"/>
          </a:xfrm>
        </p:spPr>
        <p:txBody>
          <a:bodyPr/>
          <a:lstStyle/>
          <a:p>
            <a:r>
              <a:rPr lang="ko-KR" altLang="en-US" dirty="0" smtClean="0"/>
              <a:t>이미지 포맷 정하기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투명한 사진이미지</a:t>
            </a: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4.1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내용 개체 틀 1"/>
          <p:cNvSpPr>
            <a:spLocks noGrp="1"/>
          </p:cNvSpPr>
          <p:nvPr>
            <p:ph sz="quarter" idx="10"/>
          </p:nvPr>
        </p:nvSpPr>
        <p:spPr>
          <a:xfrm>
            <a:off x="395536" y="1196752"/>
            <a:ext cx="3384376" cy="3888432"/>
          </a:xfrm>
        </p:spPr>
        <p:txBody>
          <a:bodyPr>
            <a:noAutofit/>
          </a:bodyPr>
          <a:lstStyle/>
          <a:p>
            <a:pPr marL="266700" indent="-266700"/>
            <a:r>
              <a:rPr lang="ko-KR" altLang="ko-KR" dirty="0" smtClean="0"/>
              <a:t>색상 </a:t>
            </a:r>
            <a:r>
              <a:rPr lang="ko-KR" altLang="ko-KR" dirty="0"/>
              <a:t>정보가 많아</a:t>
            </a:r>
            <a:r>
              <a:rPr lang="en-US" altLang="ko-KR" dirty="0"/>
              <a:t> JPEG </a:t>
            </a:r>
            <a:r>
              <a:rPr lang="ko-KR" altLang="ko-KR" dirty="0"/>
              <a:t>포맷이 적합하다</a:t>
            </a:r>
            <a:r>
              <a:rPr lang="en-US" altLang="ko-KR" dirty="0"/>
              <a:t>. </a:t>
            </a:r>
            <a:r>
              <a:rPr lang="ko-KR" altLang="ko-KR" dirty="0"/>
              <a:t>하지만 </a:t>
            </a:r>
            <a:r>
              <a:rPr lang="ko-KR" altLang="ko-KR" dirty="0" smtClean="0"/>
              <a:t>투명정보를 </a:t>
            </a:r>
            <a:r>
              <a:rPr lang="ko-KR" altLang="ko-KR" dirty="0"/>
              <a:t>포함하고 있어 투명 정보를 포함할 수 없는</a:t>
            </a:r>
            <a:r>
              <a:rPr lang="en-US" altLang="ko-KR" dirty="0"/>
              <a:t> JPEG </a:t>
            </a:r>
            <a:r>
              <a:rPr lang="ko-KR" altLang="ko-KR" dirty="0"/>
              <a:t>포맷을 사용할 수 없다</a:t>
            </a:r>
            <a:r>
              <a:rPr lang="en-US" altLang="ko-KR" dirty="0"/>
              <a:t>.</a:t>
            </a:r>
            <a:endParaRPr lang="ko-KR" altLang="ko-KR" dirty="0"/>
          </a:p>
          <a:p>
            <a:pPr marL="266700" indent="-266700"/>
            <a:r>
              <a:rPr lang="ko-KR" altLang="ko-KR" dirty="0" smtClean="0"/>
              <a:t>이런 </a:t>
            </a:r>
            <a:r>
              <a:rPr lang="ko-KR" altLang="ko-KR" dirty="0"/>
              <a:t>경우 </a:t>
            </a:r>
            <a:r>
              <a:rPr lang="ko-KR" altLang="en-US" dirty="0" err="1" smtClean="0"/>
              <a:t>트루</a:t>
            </a:r>
            <a:r>
              <a:rPr lang="ko-KR" altLang="en-US" dirty="0" smtClean="0"/>
              <a:t> 컬러정보와 투명정보를 </a:t>
            </a:r>
            <a:r>
              <a:rPr lang="ko-KR" altLang="ko-KR" dirty="0" smtClean="0"/>
              <a:t>포함하는</a:t>
            </a:r>
            <a:r>
              <a:rPr lang="en-US" altLang="ko-KR" dirty="0" smtClean="0"/>
              <a:t> </a:t>
            </a:r>
            <a:r>
              <a:rPr lang="en-US" altLang="ko-KR" dirty="0"/>
              <a:t>PNG-24 </a:t>
            </a:r>
            <a:r>
              <a:rPr lang="ko-KR" altLang="ko-KR" dirty="0"/>
              <a:t>포맷을 사용한다</a:t>
            </a:r>
            <a:r>
              <a:rPr lang="en-US" altLang="ko-KR" dirty="0"/>
              <a:t>. </a:t>
            </a:r>
            <a:r>
              <a:rPr lang="ko-KR" altLang="ko-KR" dirty="0"/>
              <a:t>단</a:t>
            </a:r>
            <a:r>
              <a:rPr lang="en-US" altLang="ko-KR" dirty="0"/>
              <a:t>, </a:t>
            </a:r>
            <a:r>
              <a:rPr lang="ko-KR" altLang="ko-KR" dirty="0"/>
              <a:t>투명정보를 포함하고 있는 이미지이므로</a:t>
            </a:r>
            <a:r>
              <a:rPr lang="en-US" altLang="ko-KR" dirty="0"/>
              <a:t> transparency </a:t>
            </a:r>
            <a:r>
              <a:rPr lang="ko-KR" altLang="ko-KR" dirty="0"/>
              <a:t>옵션을 선택해야 한다</a:t>
            </a:r>
            <a:r>
              <a:rPr lang="en-US" altLang="ko-KR" dirty="0"/>
              <a:t>.</a:t>
            </a:r>
            <a:endParaRPr lang="ko-KR" altLang="ko-KR" dirty="0"/>
          </a:p>
        </p:txBody>
      </p:sp>
      <p:pic>
        <p:nvPicPr>
          <p:cNvPr id="8" name="Picture 10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923928" y="1268760"/>
            <a:ext cx="4916016" cy="3048875"/>
          </a:xfrm>
          <a:prstGeom prst="rect">
            <a:avLst/>
          </a:prstGeom>
          <a:noFill/>
          <a:ln>
            <a:noFill/>
          </a:ln>
          <a:effectLst/>
          <a:extLst/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411426840"/>
              </p:ext>
            </p:extLst>
          </p:nvPr>
        </p:nvGraphicFramePr>
        <p:xfrm>
          <a:off x="467544" y="4594696"/>
          <a:ext cx="8372401" cy="14986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841928"/>
                <a:gridCol w="2578700"/>
                <a:gridCol w="3951773"/>
              </a:tblGrid>
              <a:tr h="299720">
                <a:tc>
                  <a:txBody>
                    <a:bodyPr/>
                    <a:lstStyle/>
                    <a:p>
                      <a:pPr indent="150495" algn="ctr" latinLnBrk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ko-KR" sz="1200" kern="1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파일 포맷</a:t>
                      </a:r>
                      <a:endParaRPr lang="ko-KR" sz="1200" kern="100" dirty="0">
                        <a:effectLst/>
                        <a:latin typeface="맑은 고딕" pitchFamily="50" charset="-127"/>
                        <a:ea typeface="맑은 고딕" pitchFamily="50" charset="-127"/>
                        <a:cs typeface="Rix고딕 L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indent="150495" algn="ctr" latinLnBrk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ko-KR" sz="1200" kern="1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파일 크기</a:t>
                      </a:r>
                      <a:endParaRPr lang="ko-KR" sz="1200" kern="100">
                        <a:effectLst/>
                        <a:latin typeface="맑은 고딕" pitchFamily="50" charset="-127"/>
                        <a:ea typeface="맑은 고딕" pitchFamily="50" charset="-127"/>
                        <a:cs typeface="Rix고딕 L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indent="150495" algn="ctr" latinLnBrk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ko-KR" sz="1200" kern="1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저장 옵션</a:t>
                      </a:r>
                      <a:endParaRPr lang="ko-KR" sz="1200" kern="100">
                        <a:effectLst/>
                        <a:latin typeface="맑은 고딕" pitchFamily="50" charset="-127"/>
                        <a:ea typeface="맑은 고딕" pitchFamily="50" charset="-127"/>
                        <a:cs typeface="Rix고딕 L"/>
                      </a:endParaRPr>
                    </a:p>
                  </a:txBody>
                  <a:tcPr marL="17780" marR="17780" marT="0" marB="0" anchor="ctr"/>
                </a:tc>
              </a:tr>
              <a:tr h="299720">
                <a:tc>
                  <a:txBody>
                    <a:bodyPr/>
                    <a:lstStyle/>
                    <a:p>
                      <a:pPr indent="150495" latinLnBrk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200" kern="1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GIF</a:t>
                      </a:r>
                      <a:endParaRPr lang="ko-KR" sz="1200" kern="100">
                        <a:effectLst/>
                        <a:latin typeface="맑은 고딕" pitchFamily="50" charset="-127"/>
                        <a:ea typeface="맑은 고딕" pitchFamily="50" charset="-127"/>
                        <a:cs typeface="Rix고딕 L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119380" algn="ct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57Kb</a:t>
                      </a:r>
                      <a:endParaRPr lang="ko-KR" sz="1200" dirty="0">
                        <a:effectLst/>
                        <a:latin typeface="맑은 고딕" pitchFamily="50" charset="-127"/>
                        <a:ea typeface="맑은 고딕" pitchFamily="50" charset="-127"/>
                        <a:cs typeface="Rix고딕 L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256</a:t>
                      </a:r>
                      <a:r>
                        <a:rPr lang="ko-KR" sz="12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색</a:t>
                      </a:r>
                      <a:r>
                        <a:rPr lang="en-US" sz="12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Perceptual Palette, no dither, transparency</a:t>
                      </a:r>
                      <a:endParaRPr lang="ko-KR" sz="1200">
                        <a:effectLst/>
                        <a:latin typeface="맑은 고딕" pitchFamily="50" charset="-127"/>
                        <a:ea typeface="맑은 고딕" pitchFamily="50" charset="-127"/>
                        <a:cs typeface="Rix고딕 L"/>
                      </a:endParaRPr>
                    </a:p>
                  </a:txBody>
                  <a:tcPr marL="17780" marR="17780" marT="0" marB="0" anchor="ctr"/>
                </a:tc>
              </a:tr>
              <a:tr h="299720">
                <a:tc>
                  <a:txBody>
                    <a:bodyPr/>
                    <a:lstStyle/>
                    <a:p>
                      <a:pPr indent="150495" latinLnBrk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200" kern="1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PNG-8</a:t>
                      </a:r>
                      <a:endParaRPr lang="ko-KR" sz="1200" kern="100" dirty="0">
                        <a:effectLst/>
                        <a:latin typeface="맑은 고딕" pitchFamily="50" charset="-127"/>
                        <a:ea typeface="맑은 고딕" pitchFamily="50" charset="-127"/>
                        <a:cs typeface="Rix고딕 L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119380" algn="ct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54Kb</a:t>
                      </a:r>
                      <a:endParaRPr lang="ko-KR" sz="1200" b="1" dirty="0"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Rix고딕 L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256</a:t>
                      </a:r>
                      <a:r>
                        <a:rPr lang="ko-KR" sz="12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색</a:t>
                      </a:r>
                      <a:r>
                        <a:rPr lang="en-US" sz="12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Perceptual Palette, no dither, transparency</a:t>
                      </a:r>
                      <a:endParaRPr lang="ko-KR" sz="1200" dirty="0">
                        <a:effectLst/>
                        <a:latin typeface="맑은 고딕" pitchFamily="50" charset="-127"/>
                        <a:ea typeface="맑은 고딕" pitchFamily="50" charset="-127"/>
                        <a:cs typeface="Rix고딕 L"/>
                      </a:endParaRPr>
                    </a:p>
                  </a:txBody>
                  <a:tcPr marL="17780" marR="17780" marT="0" marB="0" anchor="ctr"/>
                </a:tc>
              </a:tr>
              <a:tr h="299720">
                <a:tc>
                  <a:txBody>
                    <a:bodyPr/>
                    <a:lstStyle/>
                    <a:p>
                      <a:pPr indent="150495" latinLnBrk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200" kern="1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PNG-24</a:t>
                      </a:r>
                      <a:endParaRPr lang="ko-KR" sz="1200" kern="100" dirty="0">
                        <a:effectLst/>
                        <a:latin typeface="맑은 고딕" pitchFamily="50" charset="-127"/>
                        <a:ea typeface="맑은 고딕" pitchFamily="50" charset="-127"/>
                        <a:cs typeface="Rix고딕 L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119380" algn="ct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296Kb</a:t>
                      </a:r>
                      <a:endParaRPr lang="ko-KR" sz="1200">
                        <a:effectLst/>
                        <a:latin typeface="맑은 고딕" pitchFamily="50" charset="-127"/>
                        <a:ea typeface="맑은 고딕" pitchFamily="50" charset="-127"/>
                        <a:cs typeface="Rix고딕 L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transparency</a:t>
                      </a:r>
                      <a:endParaRPr lang="ko-KR" sz="1200">
                        <a:effectLst/>
                        <a:latin typeface="맑은 고딕" pitchFamily="50" charset="-127"/>
                        <a:ea typeface="맑은 고딕" pitchFamily="50" charset="-127"/>
                        <a:cs typeface="Rix고딕 L"/>
                      </a:endParaRPr>
                    </a:p>
                  </a:txBody>
                  <a:tcPr marL="17780" marR="17780" marT="0" marB="0" anchor="ctr"/>
                </a:tc>
              </a:tr>
              <a:tr h="299720">
                <a:tc>
                  <a:txBody>
                    <a:bodyPr/>
                    <a:lstStyle/>
                    <a:p>
                      <a:pPr indent="150495" latinLnBrk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200" kern="1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PNG-24</a:t>
                      </a:r>
                      <a:endParaRPr lang="ko-KR" sz="1200" kern="100">
                        <a:effectLst/>
                        <a:latin typeface="맑은 고딕" pitchFamily="50" charset="-127"/>
                        <a:ea typeface="맑은 고딕" pitchFamily="50" charset="-127"/>
                        <a:cs typeface="Rix고딕 L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119380" algn="ct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169Kb</a:t>
                      </a:r>
                      <a:endParaRPr lang="ko-KR" sz="1200">
                        <a:effectLst/>
                        <a:latin typeface="맑은 고딕" pitchFamily="50" charset="-127"/>
                        <a:ea typeface="맑은 고딕" pitchFamily="50" charset="-127"/>
                        <a:cs typeface="Rix고딕 L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ko-KR" sz="12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없음</a:t>
                      </a:r>
                      <a:endParaRPr lang="ko-KR" sz="1200" dirty="0">
                        <a:effectLst/>
                        <a:latin typeface="맑은 고딕" pitchFamily="50" charset="-127"/>
                        <a:ea typeface="맑은 고딕" pitchFamily="50" charset="-127"/>
                        <a:cs typeface="Rix고딕 L"/>
                      </a:endParaRPr>
                    </a:p>
                  </a:txBody>
                  <a:tcPr marL="17780" marR="17780" marT="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328353700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파일 크기 줄이기</a:t>
            </a:r>
            <a:r>
              <a:rPr lang="en-US" altLang="ko-KR" dirty="0" smtClean="0"/>
              <a:t>(</a:t>
            </a:r>
            <a:r>
              <a:rPr lang="en-US" altLang="ko-KR" dirty="0" err="1"/>
              <a:t>Cont</a:t>
            </a:r>
            <a:r>
              <a:rPr lang="en-US" altLang="ko-KR" dirty="0"/>
              <a:t>’)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1"/>
          </p:nvPr>
        </p:nvSpPr>
        <p:spPr>
          <a:xfrm>
            <a:off x="928662" y="642918"/>
            <a:ext cx="5587554" cy="357189"/>
          </a:xfrm>
        </p:spPr>
        <p:txBody>
          <a:bodyPr/>
          <a:lstStyle/>
          <a:p>
            <a:r>
              <a:rPr lang="ko-KR" altLang="en-US" dirty="0" smtClean="0"/>
              <a:t>이미지 포맷 정하기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색상 정보가 적은 투명이미지</a:t>
            </a:r>
            <a:endParaRPr lang="en-US" altLang="ko-KR" dirty="0" smtClean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4.1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내용 개체 틀 1"/>
          <p:cNvSpPr>
            <a:spLocks noGrp="1"/>
          </p:cNvSpPr>
          <p:nvPr>
            <p:ph sz="quarter" idx="10"/>
          </p:nvPr>
        </p:nvSpPr>
        <p:spPr>
          <a:xfrm>
            <a:off x="395536" y="1196752"/>
            <a:ext cx="4032448" cy="3888432"/>
          </a:xfrm>
        </p:spPr>
        <p:txBody>
          <a:bodyPr>
            <a:noAutofit/>
          </a:bodyPr>
          <a:lstStyle/>
          <a:p>
            <a:pPr marL="266700" indent="-266700"/>
            <a:r>
              <a:rPr lang="ko-KR" altLang="ko-KR" dirty="0" smtClean="0"/>
              <a:t>색상 </a:t>
            </a:r>
            <a:r>
              <a:rPr lang="ko-KR" altLang="ko-KR" dirty="0"/>
              <a:t>정보가 적고 투명 정보를 포함한 이미지를 동일한 옵션으로</a:t>
            </a:r>
            <a:r>
              <a:rPr lang="en-US" altLang="ko-KR" dirty="0"/>
              <a:t> PNG-8</a:t>
            </a:r>
            <a:r>
              <a:rPr lang="ko-KR" altLang="ko-KR" dirty="0"/>
              <a:t>과</a:t>
            </a:r>
            <a:r>
              <a:rPr lang="en-US" altLang="ko-KR" dirty="0"/>
              <a:t> GIF </a:t>
            </a:r>
            <a:r>
              <a:rPr lang="ko-KR" altLang="ko-KR" dirty="0"/>
              <a:t>포맷으로 각각 저장할 때</a:t>
            </a:r>
            <a:r>
              <a:rPr lang="en-US" altLang="ko-KR" dirty="0"/>
              <a:t> PNG-8 </a:t>
            </a:r>
            <a:r>
              <a:rPr lang="ko-KR" altLang="ko-KR" dirty="0"/>
              <a:t>품질 대비 포맷이 파일 크기가 더 작다</a:t>
            </a:r>
            <a:r>
              <a:rPr lang="en-US" altLang="ko-KR" dirty="0" smtClean="0"/>
              <a:t>. </a:t>
            </a:r>
            <a:endParaRPr lang="ko-KR" altLang="ko-KR" dirty="0"/>
          </a:p>
        </p:txBody>
      </p:sp>
      <p:pic>
        <p:nvPicPr>
          <p:cNvPr id="10" name="Picture 11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546332" y="1268761"/>
            <a:ext cx="4293611" cy="3024335"/>
          </a:xfrm>
          <a:prstGeom prst="rect">
            <a:avLst/>
          </a:prstGeom>
          <a:noFill/>
          <a:ln>
            <a:noFill/>
          </a:ln>
          <a:effectLst/>
          <a:extLst/>
        </p:spPr>
      </p:pic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212891847"/>
              </p:ext>
            </p:extLst>
          </p:nvPr>
        </p:nvGraphicFramePr>
        <p:xfrm>
          <a:off x="539550" y="4725144"/>
          <a:ext cx="8300392" cy="119888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826086"/>
                <a:gridCol w="2556521"/>
                <a:gridCol w="3917785"/>
              </a:tblGrid>
              <a:tr h="299720">
                <a:tc>
                  <a:txBody>
                    <a:bodyPr/>
                    <a:lstStyle/>
                    <a:p>
                      <a:pPr indent="150495" algn="ctr" latinLnBrk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ko-KR" sz="1200" kern="1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파일 포맷</a:t>
                      </a:r>
                      <a:endParaRPr lang="ko-KR" sz="1200" kern="100" dirty="0">
                        <a:effectLst/>
                        <a:latin typeface="맑은 고딕" pitchFamily="50" charset="-127"/>
                        <a:ea typeface="맑은 고딕" pitchFamily="50" charset="-127"/>
                        <a:cs typeface="Rix고딕 L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indent="150495" algn="ctr" latinLnBrk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ko-KR" sz="1200" kern="1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파일 크기</a:t>
                      </a:r>
                      <a:endParaRPr lang="ko-KR" sz="1200" kern="100">
                        <a:effectLst/>
                        <a:latin typeface="맑은 고딕" pitchFamily="50" charset="-127"/>
                        <a:ea typeface="맑은 고딕" pitchFamily="50" charset="-127"/>
                        <a:cs typeface="Rix고딕 L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indent="150495" algn="ctr" latinLnBrk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ko-KR" sz="1200" kern="1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저장 옵션</a:t>
                      </a:r>
                      <a:endParaRPr lang="ko-KR" sz="1200" kern="100">
                        <a:effectLst/>
                        <a:latin typeface="맑은 고딕" pitchFamily="50" charset="-127"/>
                        <a:ea typeface="맑은 고딕" pitchFamily="50" charset="-127"/>
                        <a:cs typeface="Rix고딕 L"/>
                      </a:endParaRPr>
                    </a:p>
                  </a:txBody>
                  <a:tcPr marL="17780" marR="17780" marT="0" marB="0" anchor="ctr"/>
                </a:tc>
              </a:tr>
              <a:tr h="299720">
                <a:tc>
                  <a:txBody>
                    <a:bodyPr/>
                    <a:lstStyle/>
                    <a:p>
                      <a:pPr indent="150495" latinLnBrk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200" kern="1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GIF</a:t>
                      </a:r>
                      <a:endParaRPr lang="ko-KR" sz="1200" kern="100">
                        <a:effectLst/>
                        <a:latin typeface="맑은 고딕" pitchFamily="50" charset="-127"/>
                        <a:ea typeface="맑은 고딕" pitchFamily="50" charset="-127"/>
                        <a:cs typeface="Rix고딕 L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119380" algn="ct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2.82Kb</a:t>
                      </a:r>
                      <a:endParaRPr lang="ko-KR" sz="1200">
                        <a:effectLst/>
                        <a:latin typeface="맑은 고딕" pitchFamily="50" charset="-127"/>
                        <a:ea typeface="맑은 고딕" pitchFamily="50" charset="-127"/>
                        <a:cs typeface="Rix고딕 L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256</a:t>
                      </a:r>
                      <a:r>
                        <a:rPr lang="ko-KR" sz="12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색</a:t>
                      </a:r>
                      <a:r>
                        <a:rPr lang="en-US" sz="12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Perceptual Palette, no dither, transparency</a:t>
                      </a:r>
                      <a:endParaRPr lang="ko-KR" sz="1200">
                        <a:effectLst/>
                        <a:latin typeface="맑은 고딕" pitchFamily="50" charset="-127"/>
                        <a:ea typeface="맑은 고딕" pitchFamily="50" charset="-127"/>
                        <a:cs typeface="Rix고딕 L"/>
                      </a:endParaRPr>
                    </a:p>
                  </a:txBody>
                  <a:tcPr marL="17780" marR="17780" marT="0" marB="0" anchor="ctr"/>
                </a:tc>
              </a:tr>
              <a:tr h="299720">
                <a:tc>
                  <a:txBody>
                    <a:bodyPr/>
                    <a:lstStyle/>
                    <a:p>
                      <a:pPr indent="150495" latinLnBrk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200" kern="1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PNG-8</a:t>
                      </a:r>
                      <a:endParaRPr lang="ko-KR" sz="1200" kern="100">
                        <a:effectLst/>
                        <a:latin typeface="맑은 고딕" pitchFamily="50" charset="-127"/>
                        <a:ea typeface="맑은 고딕" pitchFamily="50" charset="-127"/>
                        <a:cs typeface="Rix고딕 L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119380" algn="ct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2.51Kb</a:t>
                      </a:r>
                      <a:endParaRPr lang="ko-KR" sz="1200" b="1" dirty="0"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Rix고딕 L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256</a:t>
                      </a:r>
                      <a:r>
                        <a:rPr lang="ko-KR" sz="12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색</a:t>
                      </a:r>
                      <a:r>
                        <a:rPr lang="en-US" sz="12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Perceptual Palette, no dither, transparency</a:t>
                      </a:r>
                      <a:endParaRPr lang="ko-KR" sz="1200" dirty="0">
                        <a:effectLst/>
                        <a:latin typeface="맑은 고딕" pitchFamily="50" charset="-127"/>
                        <a:ea typeface="맑은 고딕" pitchFamily="50" charset="-127"/>
                        <a:cs typeface="Rix고딕 L"/>
                      </a:endParaRPr>
                    </a:p>
                  </a:txBody>
                  <a:tcPr marL="17780" marR="17780" marT="0" marB="0" anchor="ctr"/>
                </a:tc>
              </a:tr>
              <a:tr h="299720">
                <a:tc>
                  <a:txBody>
                    <a:bodyPr/>
                    <a:lstStyle/>
                    <a:p>
                      <a:pPr indent="150495" latinLnBrk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200" kern="1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PNG-24</a:t>
                      </a:r>
                      <a:endParaRPr lang="ko-KR" sz="1200" kern="100">
                        <a:effectLst/>
                        <a:latin typeface="맑은 고딕" pitchFamily="50" charset="-127"/>
                        <a:ea typeface="맑은 고딕" pitchFamily="50" charset="-127"/>
                        <a:cs typeface="Rix고딕 L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119380" algn="ct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4.58Kb</a:t>
                      </a:r>
                      <a:endParaRPr lang="ko-KR" sz="1200">
                        <a:effectLst/>
                        <a:latin typeface="맑은 고딕" pitchFamily="50" charset="-127"/>
                        <a:ea typeface="맑은 고딕" pitchFamily="50" charset="-127"/>
                        <a:cs typeface="Rix고딕 L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transparency</a:t>
                      </a:r>
                      <a:endParaRPr lang="ko-KR" sz="1200" dirty="0">
                        <a:effectLst/>
                        <a:latin typeface="맑은 고딕" pitchFamily="50" charset="-127"/>
                        <a:ea typeface="맑은 고딕" pitchFamily="50" charset="-127"/>
                        <a:cs typeface="Rix고딕 L"/>
                      </a:endParaRPr>
                    </a:p>
                  </a:txBody>
                  <a:tcPr marL="17780" marR="17780" marT="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219407669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파일 크기 줄이기</a:t>
            </a:r>
            <a:r>
              <a:rPr lang="en-US" altLang="ko-KR" dirty="0" smtClean="0"/>
              <a:t>(</a:t>
            </a:r>
            <a:r>
              <a:rPr lang="en-US" altLang="ko-KR" dirty="0" err="1"/>
              <a:t>Cont</a:t>
            </a:r>
            <a:r>
              <a:rPr lang="en-US" altLang="ko-KR" dirty="0"/>
              <a:t>’)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1"/>
          </p:nvPr>
        </p:nvSpPr>
        <p:spPr>
          <a:xfrm>
            <a:off x="928662" y="642918"/>
            <a:ext cx="5587554" cy="357189"/>
          </a:xfrm>
        </p:spPr>
        <p:txBody>
          <a:bodyPr/>
          <a:lstStyle/>
          <a:p>
            <a:r>
              <a:rPr lang="ko-KR" altLang="en-US" dirty="0" smtClean="0"/>
              <a:t>이미지 포맷 정하기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색상 정보가 </a:t>
            </a:r>
            <a:r>
              <a:rPr lang="en-US" altLang="ko-KR" dirty="0" smtClean="0"/>
              <a:t>30</a:t>
            </a:r>
            <a:r>
              <a:rPr lang="ko-KR" altLang="en-US" dirty="0" smtClean="0"/>
              <a:t>개 이하 이미지</a:t>
            </a:r>
            <a:endParaRPr lang="en-US" altLang="ko-KR" dirty="0" smtClean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4.1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내용 개체 틀 1"/>
          <p:cNvSpPr>
            <a:spLocks noGrp="1"/>
          </p:cNvSpPr>
          <p:nvPr>
            <p:ph sz="quarter" idx="10"/>
          </p:nvPr>
        </p:nvSpPr>
        <p:spPr>
          <a:xfrm>
            <a:off x="395536" y="1196752"/>
            <a:ext cx="4032448" cy="3888432"/>
          </a:xfrm>
        </p:spPr>
        <p:txBody>
          <a:bodyPr>
            <a:noAutofit/>
          </a:bodyPr>
          <a:lstStyle/>
          <a:p>
            <a:pPr marL="266700" indent="-266700"/>
            <a:r>
              <a:rPr lang="ko-KR" altLang="en-US" dirty="0" smtClean="0"/>
              <a:t>색상 정보가 </a:t>
            </a:r>
            <a:r>
              <a:rPr lang="en-US" altLang="ko-KR" dirty="0" smtClean="0"/>
              <a:t>30</a:t>
            </a:r>
            <a:r>
              <a:rPr lang="ko-KR" altLang="en-US" dirty="0" smtClean="0"/>
              <a:t>개 이하인 이미지는  </a:t>
            </a:r>
            <a:r>
              <a:rPr lang="en-US" altLang="ko-KR" dirty="0" smtClean="0"/>
              <a:t>PNG-8 </a:t>
            </a:r>
            <a:r>
              <a:rPr lang="ko-KR" altLang="en-US" dirty="0" smtClean="0"/>
              <a:t>포맷보다 </a:t>
            </a:r>
            <a:r>
              <a:rPr lang="en-US" altLang="ko-KR" dirty="0" smtClean="0"/>
              <a:t>GIF </a:t>
            </a:r>
            <a:r>
              <a:rPr lang="ko-KR" altLang="en-US" dirty="0" smtClean="0"/>
              <a:t>포맷으로 </a:t>
            </a:r>
            <a:r>
              <a:rPr lang="ko-KR" altLang="en-US" dirty="0" err="1" smtClean="0"/>
              <a:t>저장하는것이</a:t>
            </a:r>
            <a:r>
              <a:rPr lang="ko-KR" altLang="en-US" dirty="0" smtClean="0"/>
              <a:t> 파일 크기가 더 작다</a:t>
            </a:r>
            <a:r>
              <a:rPr lang="en-US" altLang="ko-KR" dirty="0" smtClean="0"/>
              <a:t>.</a:t>
            </a:r>
            <a:endParaRPr lang="ko-KR" altLang="ko-KR" dirty="0"/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954599984"/>
              </p:ext>
            </p:extLst>
          </p:nvPr>
        </p:nvGraphicFramePr>
        <p:xfrm>
          <a:off x="539550" y="5013176"/>
          <a:ext cx="8300392" cy="119888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826086"/>
                <a:gridCol w="2556521"/>
                <a:gridCol w="3917785"/>
              </a:tblGrid>
              <a:tr h="299720">
                <a:tc>
                  <a:txBody>
                    <a:bodyPr/>
                    <a:lstStyle/>
                    <a:p>
                      <a:pPr indent="150495" algn="ctr" latinLnBrk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ko-KR" sz="1200" kern="1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파일 포맷</a:t>
                      </a:r>
                      <a:endParaRPr lang="ko-KR" sz="1200" kern="100" dirty="0">
                        <a:effectLst/>
                        <a:latin typeface="맑은 고딕" pitchFamily="50" charset="-127"/>
                        <a:ea typeface="맑은 고딕" pitchFamily="50" charset="-127"/>
                        <a:cs typeface="Rix고딕 L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indent="150495" algn="ctr" latinLnBrk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ko-KR" sz="1200" kern="1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파일 크기</a:t>
                      </a:r>
                      <a:endParaRPr lang="ko-KR" sz="1200" kern="100">
                        <a:effectLst/>
                        <a:latin typeface="맑은 고딕" pitchFamily="50" charset="-127"/>
                        <a:ea typeface="맑은 고딕" pitchFamily="50" charset="-127"/>
                        <a:cs typeface="Rix고딕 L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indent="150495" algn="ctr" latinLnBrk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ko-KR" sz="1200" kern="1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저장 옵션</a:t>
                      </a:r>
                      <a:endParaRPr lang="ko-KR" sz="1200" kern="100">
                        <a:effectLst/>
                        <a:latin typeface="맑은 고딕" pitchFamily="50" charset="-127"/>
                        <a:ea typeface="맑은 고딕" pitchFamily="50" charset="-127"/>
                        <a:cs typeface="Rix고딕 L"/>
                      </a:endParaRPr>
                    </a:p>
                  </a:txBody>
                  <a:tcPr marL="17780" marR="17780" marT="0" marB="0" anchor="ctr"/>
                </a:tc>
              </a:tr>
              <a:tr h="299720">
                <a:tc>
                  <a:txBody>
                    <a:bodyPr/>
                    <a:lstStyle/>
                    <a:p>
                      <a:pPr indent="150495" latinLnBrk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200" kern="1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GIF</a:t>
                      </a:r>
                      <a:endParaRPr lang="ko-KR" sz="1200" kern="100">
                        <a:effectLst/>
                        <a:latin typeface="맑은 고딕" pitchFamily="50" charset="-127"/>
                        <a:ea typeface="맑은 고딕" pitchFamily="50" charset="-127"/>
                        <a:cs typeface="Rix고딕 L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119380" algn="ct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US" sz="1200" b="1" dirty="0" smtClean="0"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1.95Kb</a:t>
                      </a:r>
                      <a:endParaRPr lang="ko-KR" sz="1200" b="1" dirty="0"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Rix고딕 L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256</a:t>
                      </a:r>
                      <a:r>
                        <a:rPr lang="ko-KR" sz="12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색</a:t>
                      </a:r>
                      <a:r>
                        <a:rPr lang="en-US" sz="12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Perceptual Palette, no </a:t>
                      </a:r>
                      <a:r>
                        <a:rPr lang="en-US" sz="1200" dirty="0" smtClean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dither</a:t>
                      </a:r>
                      <a:endParaRPr lang="ko-KR" sz="1200" dirty="0">
                        <a:effectLst/>
                        <a:latin typeface="맑은 고딕" pitchFamily="50" charset="-127"/>
                        <a:ea typeface="맑은 고딕" pitchFamily="50" charset="-127"/>
                        <a:cs typeface="Rix고딕 L"/>
                      </a:endParaRPr>
                    </a:p>
                  </a:txBody>
                  <a:tcPr marL="17780" marR="17780" marT="0" marB="0" anchor="ctr"/>
                </a:tc>
              </a:tr>
              <a:tr h="299720">
                <a:tc>
                  <a:txBody>
                    <a:bodyPr/>
                    <a:lstStyle/>
                    <a:p>
                      <a:pPr indent="150495" latinLnBrk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200" kern="1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PNG-8</a:t>
                      </a:r>
                      <a:endParaRPr lang="ko-KR" sz="1200" kern="100">
                        <a:effectLst/>
                        <a:latin typeface="맑은 고딕" pitchFamily="50" charset="-127"/>
                        <a:ea typeface="맑은 고딕" pitchFamily="50" charset="-127"/>
                        <a:cs typeface="Rix고딕 L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119380" algn="ct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2.45Kb</a:t>
                      </a:r>
                      <a:endParaRPr lang="ko-KR" sz="1200" dirty="0">
                        <a:effectLst/>
                        <a:latin typeface="맑은 고딕" pitchFamily="50" charset="-127"/>
                        <a:ea typeface="맑은 고딕" pitchFamily="50" charset="-127"/>
                        <a:cs typeface="Rix고딕 L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256</a:t>
                      </a:r>
                      <a:r>
                        <a:rPr lang="ko-KR" sz="12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색</a:t>
                      </a:r>
                      <a:r>
                        <a:rPr lang="en-US" sz="12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Perceptual Palette, no </a:t>
                      </a:r>
                      <a:r>
                        <a:rPr lang="en-US" sz="1200" dirty="0" smtClean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dither</a:t>
                      </a:r>
                      <a:endParaRPr lang="ko-KR" sz="1200" dirty="0">
                        <a:effectLst/>
                        <a:latin typeface="맑은 고딕" pitchFamily="50" charset="-127"/>
                        <a:ea typeface="맑은 고딕" pitchFamily="50" charset="-127"/>
                        <a:cs typeface="Rix고딕 L"/>
                      </a:endParaRPr>
                    </a:p>
                  </a:txBody>
                  <a:tcPr marL="17780" marR="17780" marT="0" marB="0" anchor="ctr"/>
                </a:tc>
              </a:tr>
              <a:tr h="299720">
                <a:tc>
                  <a:txBody>
                    <a:bodyPr/>
                    <a:lstStyle/>
                    <a:p>
                      <a:pPr indent="150495" latinLnBrk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200" kern="100" dirty="0" smtClean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JPEG</a:t>
                      </a:r>
                      <a:endParaRPr lang="ko-KR" sz="1200" kern="100" dirty="0">
                        <a:effectLst/>
                        <a:latin typeface="맑은 고딕" pitchFamily="50" charset="-127"/>
                        <a:ea typeface="맑은 고딕" pitchFamily="50" charset="-127"/>
                        <a:cs typeface="Rix고딕 L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119380" algn="ct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7.32Kb</a:t>
                      </a:r>
                      <a:endParaRPr lang="ko-KR" sz="1200" dirty="0">
                        <a:effectLst/>
                        <a:latin typeface="맑은 고딕" pitchFamily="50" charset="-127"/>
                        <a:ea typeface="맑은 고딕" pitchFamily="50" charset="-127"/>
                        <a:cs typeface="Rix고딕 L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 err="1" smtClean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Quailty</a:t>
                      </a:r>
                      <a:r>
                        <a:rPr lang="en-US" sz="1200" dirty="0" smtClean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= 76</a:t>
                      </a:r>
                      <a:endParaRPr lang="ko-KR" sz="1200" dirty="0">
                        <a:effectLst/>
                        <a:latin typeface="맑은 고딕" pitchFamily="50" charset="-127"/>
                        <a:ea typeface="맑은 고딕" pitchFamily="50" charset="-127"/>
                        <a:cs typeface="Rix고딕 L"/>
                      </a:endParaRPr>
                    </a:p>
                  </a:txBody>
                  <a:tcPr marL="17780" marR="17780" marT="0" marB="0" anchor="ctr"/>
                </a:tc>
              </a:tr>
            </a:tbl>
          </a:graphicData>
        </a:graphic>
      </p:graphicFrame>
      <p:pic>
        <p:nvPicPr>
          <p:cNvPr id="5632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644007" y="1268762"/>
            <a:ext cx="4195935" cy="35048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189946945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85774" y="2333617"/>
            <a:ext cx="6338878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3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과정 소개</a:t>
            </a:r>
            <a:endParaRPr lang="ko-KR" altLang="en-US" sz="3800" b="1" dirty="0">
              <a:solidFill>
                <a:schemeClr val="tx1">
                  <a:lumMod val="95000"/>
                  <a:lumOff val="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428596" y="2214554"/>
            <a:ext cx="828000" cy="1588"/>
          </a:xfrm>
          <a:prstGeom prst="line">
            <a:avLst/>
          </a:prstGeom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파일 크기 줄이기</a:t>
            </a:r>
            <a:r>
              <a:rPr lang="en-US" altLang="ko-KR" dirty="0" smtClean="0"/>
              <a:t>(</a:t>
            </a:r>
            <a:r>
              <a:rPr lang="en-US" altLang="ko-KR" dirty="0" err="1"/>
              <a:t>Cont</a:t>
            </a:r>
            <a:r>
              <a:rPr lang="en-US" altLang="ko-KR" dirty="0"/>
              <a:t>’)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1"/>
          </p:nvPr>
        </p:nvSpPr>
        <p:spPr>
          <a:xfrm>
            <a:off x="928662" y="642918"/>
            <a:ext cx="7171730" cy="357189"/>
          </a:xfrm>
        </p:spPr>
        <p:txBody>
          <a:bodyPr/>
          <a:lstStyle/>
          <a:p>
            <a:r>
              <a:rPr lang="ko-KR" altLang="en-US" dirty="0" smtClean="0"/>
              <a:t>이미지 포맷 정하기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인터넷 </a:t>
            </a:r>
            <a:r>
              <a:rPr lang="ko-KR" altLang="en-US" dirty="0" err="1" smtClean="0"/>
              <a:t>익스플로러</a:t>
            </a:r>
            <a:r>
              <a:rPr lang="ko-KR" altLang="en-US" dirty="0" smtClean="0"/>
              <a:t> </a:t>
            </a:r>
            <a:r>
              <a:rPr lang="en-US" altLang="ko-KR" dirty="0" smtClean="0"/>
              <a:t>6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PNG-24</a:t>
            </a: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4.1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내용 개체 틀 1"/>
          <p:cNvSpPr>
            <a:spLocks noGrp="1"/>
          </p:cNvSpPr>
          <p:nvPr>
            <p:ph sz="quarter" idx="10"/>
          </p:nvPr>
        </p:nvSpPr>
        <p:spPr>
          <a:xfrm>
            <a:off x="454038" y="1124744"/>
            <a:ext cx="8424936" cy="5472608"/>
          </a:xfrm>
        </p:spPr>
        <p:txBody>
          <a:bodyPr>
            <a:noAutofit/>
          </a:bodyPr>
          <a:lstStyle/>
          <a:p>
            <a:pPr marL="266700" indent="-266700"/>
            <a:r>
              <a:rPr lang="en-US" altLang="ko-KR" dirty="0" smtClean="0"/>
              <a:t>PNG-24</a:t>
            </a:r>
            <a:r>
              <a:rPr lang="ko-KR" altLang="ko-KR" dirty="0"/>
              <a:t>는 투명정보를 포함하는 이미지 포맷이다</a:t>
            </a:r>
            <a:r>
              <a:rPr lang="en-US" altLang="ko-KR" dirty="0"/>
              <a:t>.</a:t>
            </a:r>
            <a:endParaRPr lang="ko-KR" altLang="ko-KR" dirty="0"/>
          </a:p>
          <a:p>
            <a:pPr marL="266700" indent="-266700"/>
            <a:r>
              <a:rPr lang="ko-KR" altLang="ko-KR" dirty="0"/>
              <a:t>인터넷 </a:t>
            </a:r>
            <a:r>
              <a:rPr lang="ko-KR" altLang="ko-KR" dirty="0" err="1"/>
              <a:t>익스플로러</a:t>
            </a:r>
            <a:r>
              <a:rPr lang="en-US" altLang="ko-KR" dirty="0"/>
              <a:t> 6</a:t>
            </a:r>
            <a:r>
              <a:rPr lang="ko-KR" altLang="ko-KR" dirty="0"/>
              <a:t>에서는 투명 정보를 올바르게 </a:t>
            </a:r>
            <a:r>
              <a:rPr lang="ko-KR" altLang="ko-KR" dirty="0" err="1"/>
              <a:t>렌더링하기</a:t>
            </a:r>
            <a:r>
              <a:rPr lang="ko-KR" altLang="ko-KR" dirty="0"/>
              <a:t> 위해</a:t>
            </a:r>
            <a:r>
              <a:rPr lang="en-US" altLang="ko-KR" dirty="0"/>
              <a:t> </a:t>
            </a:r>
            <a:r>
              <a:rPr lang="en-US" altLang="ko-KR" dirty="0" err="1"/>
              <a:t>AlphaImageLoader</a:t>
            </a:r>
            <a:r>
              <a:rPr lang="ko-KR" altLang="ko-KR" dirty="0"/>
              <a:t>라는 인터넷 </a:t>
            </a:r>
            <a:r>
              <a:rPr lang="ko-KR" altLang="ko-KR" dirty="0" err="1"/>
              <a:t>익스플로러</a:t>
            </a:r>
            <a:r>
              <a:rPr lang="ko-KR" altLang="ko-KR" dirty="0"/>
              <a:t> 전용 속성을 사용한다</a:t>
            </a:r>
            <a:r>
              <a:rPr lang="en-US" altLang="ko-KR" dirty="0" smtClean="0"/>
              <a:t>.</a:t>
            </a:r>
          </a:p>
          <a:p>
            <a:pPr marL="266700" indent="-266700"/>
            <a:endParaRPr lang="en-US" altLang="ko-KR" dirty="0" smtClean="0"/>
          </a:p>
          <a:p>
            <a:pPr marL="266700" indent="-266700"/>
            <a:endParaRPr lang="en-US" altLang="ko-KR" dirty="0"/>
          </a:p>
          <a:p>
            <a:pPr marL="266700" indent="-266700"/>
            <a:r>
              <a:rPr lang="ko-KR" altLang="ko-KR" dirty="0" smtClean="0"/>
              <a:t>이 </a:t>
            </a:r>
            <a:r>
              <a:rPr lang="ko-KR" altLang="ko-KR" dirty="0"/>
              <a:t>속성을 사용하면 이미지가 모두 </a:t>
            </a:r>
            <a:r>
              <a:rPr lang="ko-KR" altLang="ko-KR" dirty="0" err="1"/>
              <a:t>다운로드될</a:t>
            </a:r>
            <a:r>
              <a:rPr lang="ko-KR" altLang="ko-KR" dirty="0"/>
              <a:t> 때까지 브라우저는 </a:t>
            </a:r>
            <a:r>
              <a:rPr lang="ko-KR" altLang="ko-KR" dirty="0" err="1"/>
              <a:t>렌더링을</a:t>
            </a:r>
            <a:r>
              <a:rPr lang="ko-KR" altLang="ko-KR" dirty="0"/>
              <a:t> 멈춘다</a:t>
            </a:r>
            <a:r>
              <a:rPr lang="en-US" altLang="ko-KR" dirty="0"/>
              <a:t>.</a:t>
            </a:r>
            <a:endParaRPr lang="ko-KR" altLang="ko-KR" dirty="0"/>
          </a:p>
          <a:p>
            <a:pPr marL="266700" indent="-266700"/>
            <a:r>
              <a:rPr lang="ko-KR" altLang="ko-KR" dirty="0" smtClean="0"/>
              <a:t>다음은 </a:t>
            </a:r>
            <a:r>
              <a:rPr lang="ko-KR" altLang="ko-KR" dirty="0"/>
              <a:t>투명 정보를 포함한</a:t>
            </a:r>
            <a:r>
              <a:rPr lang="en-US" altLang="ko-KR" dirty="0"/>
              <a:t> PNG-24 </a:t>
            </a:r>
            <a:r>
              <a:rPr lang="ko-KR" altLang="ko-KR" dirty="0"/>
              <a:t>이미지</a:t>
            </a:r>
            <a:r>
              <a:rPr lang="en-US" altLang="ko-KR" dirty="0"/>
              <a:t> 500</a:t>
            </a:r>
            <a:r>
              <a:rPr lang="ko-KR" altLang="ko-KR" dirty="0"/>
              <a:t>개를 인터넷 </a:t>
            </a:r>
            <a:r>
              <a:rPr lang="ko-KR" altLang="ko-KR" dirty="0" err="1"/>
              <a:t>익스플로러</a:t>
            </a:r>
            <a:r>
              <a:rPr lang="en-US" altLang="ko-KR" dirty="0"/>
              <a:t> 6</a:t>
            </a:r>
            <a:r>
              <a:rPr lang="ko-KR" altLang="ko-KR" dirty="0"/>
              <a:t>에서 </a:t>
            </a:r>
            <a:r>
              <a:rPr lang="ko-KR" altLang="ko-KR" dirty="0" err="1"/>
              <a:t>렌더링할</a:t>
            </a:r>
            <a:r>
              <a:rPr lang="ko-KR" altLang="ko-KR" dirty="0"/>
              <a:t> 때</a:t>
            </a:r>
            <a:r>
              <a:rPr lang="en-US" altLang="ko-KR" dirty="0"/>
              <a:t> </a:t>
            </a:r>
            <a:r>
              <a:rPr lang="en-US" altLang="ko-KR" dirty="0" err="1"/>
              <a:t>Onload</a:t>
            </a:r>
            <a:r>
              <a:rPr lang="en-US" altLang="ko-KR" dirty="0"/>
              <a:t> </a:t>
            </a:r>
            <a:r>
              <a:rPr lang="ko-KR" altLang="ko-KR" dirty="0"/>
              <a:t>이벤트 발생 시간과 메모리 사용량을 비교한 표다</a:t>
            </a:r>
            <a:r>
              <a:rPr lang="en-US" altLang="ko-KR" dirty="0" smtClean="0"/>
              <a:t>.</a:t>
            </a:r>
          </a:p>
          <a:p>
            <a:pPr marL="266700" indent="-266700"/>
            <a:endParaRPr lang="en-US" altLang="ko-KR" dirty="0"/>
          </a:p>
          <a:p>
            <a:pPr marL="266700" indent="-266700"/>
            <a:endParaRPr lang="en-US" altLang="ko-KR" dirty="0" smtClean="0"/>
          </a:p>
          <a:p>
            <a:pPr marL="266700" indent="-266700"/>
            <a:endParaRPr lang="en-US" altLang="ko-KR" dirty="0"/>
          </a:p>
          <a:p>
            <a:pPr marL="266700" indent="-266700"/>
            <a:endParaRPr lang="en-US" altLang="ko-KR" dirty="0" smtClean="0"/>
          </a:p>
          <a:p>
            <a:pPr marL="266700" indent="-266700"/>
            <a:r>
              <a:rPr lang="ko-KR" altLang="ko-KR" dirty="0" smtClean="0"/>
              <a:t>투명정보 </a:t>
            </a:r>
            <a:r>
              <a:rPr lang="ko-KR" altLang="ko-KR" dirty="0"/>
              <a:t>포함여부에 따라</a:t>
            </a:r>
            <a:r>
              <a:rPr lang="en-US" altLang="ko-KR" dirty="0"/>
              <a:t> </a:t>
            </a:r>
            <a:r>
              <a:rPr lang="en-US" altLang="ko-KR" dirty="0" err="1"/>
              <a:t>onload</a:t>
            </a:r>
            <a:r>
              <a:rPr lang="en-US" altLang="ko-KR" dirty="0"/>
              <a:t> </a:t>
            </a:r>
            <a:r>
              <a:rPr lang="ko-KR" altLang="ko-KR" dirty="0"/>
              <a:t>이벤트 발생 시간과 메모리 사용량이 큰 차이가 있다</a:t>
            </a:r>
            <a:r>
              <a:rPr lang="en-US" altLang="ko-KR" dirty="0"/>
              <a:t>. </a:t>
            </a:r>
            <a:r>
              <a:rPr lang="ko-KR" altLang="ko-KR" dirty="0"/>
              <a:t>인터넷 </a:t>
            </a:r>
            <a:r>
              <a:rPr lang="ko-KR" altLang="ko-KR" dirty="0" err="1" smtClean="0"/>
              <a:t>익스플로러</a:t>
            </a:r>
            <a:r>
              <a:rPr lang="en-US" altLang="ko-KR" dirty="0" smtClean="0"/>
              <a:t> 6</a:t>
            </a:r>
            <a:r>
              <a:rPr lang="ko-KR" altLang="en-US" dirty="0" smtClean="0"/>
              <a:t>은</a:t>
            </a:r>
            <a:r>
              <a:rPr lang="ko-KR" altLang="ko-KR" dirty="0" smtClean="0"/>
              <a:t> </a:t>
            </a:r>
            <a:r>
              <a:rPr lang="ko-KR" altLang="ko-KR" dirty="0"/>
              <a:t>국내 인터넷 브라우저 </a:t>
            </a:r>
            <a:r>
              <a:rPr lang="ko-KR" altLang="ko-KR" dirty="0" smtClean="0"/>
              <a:t>점유율</a:t>
            </a:r>
            <a:r>
              <a:rPr lang="en-US" altLang="ko-KR" dirty="0" smtClean="0"/>
              <a:t> </a:t>
            </a:r>
            <a:r>
              <a:rPr lang="ko-KR" altLang="ko-KR" dirty="0" smtClean="0"/>
              <a:t>중 </a:t>
            </a:r>
            <a:r>
              <a:rPr lang="ko-KR" altLang="ko-KR" dirty="0"/>
              <a:t>약</a:t>
            </a:r>
            <a:r>
              <a:rPr lang="en-US" altLang="ko-KR" dirty="0"/>
              <a:t> </a:t>
            </a:r>
            <a:r>
              <a:rPr lang="en-US" altLang="ko-KR" dirty="0" smtClean="0"/>
              <a:t>21%</a:t>
            </a:r>
            <a:r>
              <a:rPr lang="ko-KR" altLang="ko-KR" dirty="0"/>
              <a:t>를 차지한다</a:t>
            </a:r>
            <a:r>
              <a:rPr lang="en-US" altLang="ko-KR" dirty="0"/>
              <a:t>. </a:t>
            </a:r>
            <a:r>
              <a:rPr lang="ko-KR" altLang="ko-KR" dirty="0"/>
              <a:t>즉</a:t>
            </a:r>
            <a:r>
              <a:rPr lang="en-US" altLang="ko-KR" dirty="0"/>
              <a:t>, PNG-24</a:t>
            </a:r>
            <a:r>
              <a:rPr lang="ko-KR" altLang="ko-KR" dirty="0"/>
              <a:t>를 사용하면 오히려 성능 개선이 되지 않을 수 있다</a:t>
            </a:r>
            <a:r>
              <a:rPr lang="en-US" altLang="ko-KR" dirty="0"/>
              <a:t>.</a:t>
            </a:r>
            <a:endParaRPr lang="ko-KR" altLang="ko-KR" dirty="0"/>
          </a:p>
          <a:p>
            <a:pPr marL="266700" indent="-266700"/>
            <a:r>
              <a:rPr lang="en-US" altLang="ko-KR" dirty="0" smtClean="0"/>
              <a:t>PNG-24 </a:t>
            </a:r>
            <a:r>
              <a:rPr lang="ko-KR" altLang="ko-KR" dirty="0"/>
              <a:t>포맷 사용을 지양하고 사용자가 인터넷 브라우저를 최신버전으로 업데이트 하도록 권장 해야 한다</a:t>
            </a:r>
            <a:r>
              <a:rPr lang="en-US" altLang="ko-KR" dirty="0"/>
              <a:t>.</a:t>
            </a:r>
            <a:endParaRPr lang="ko-KR" altLang="ko-KR" dirty="0"/>
          </a:p>
          <a:p>
            <a:endParaRPr lang="ko-KR" altLang="ko-KR" dirty="0"/>
          </a:p>
        </p:txBody>
      </p:sp>
      <p:sp>
        <p:nvSpPr>
          <p:cNvPr id="4" name="직사각형 3"/>
          <p:cNvSpPr/>
          <p:nvPr/>
        </p:nvSpPr>
        <p:spPr>
          <a:xfrm>
            <a:off x="634058" y="1990581"/>
            <a:ext cx="80648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h2 span{ </a:t>
            </a:r>
            <a:r>
              <a:rPr lang="en-US" altLang="ko-KR" sz="1200" dirty="0" err="1"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background:url</a:t>
            </a:r>
            <a:r>
              <a:rPr lang="en-US" altLang="ko-KR" sz="1200" dirty="0"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(http://static.naver.net/www/ico_topsl.png) no-repeat;_background:none</a:t>
            </a:r>
            <a:r>
              <a:rPr lang="en-US" altLang="ko-KR" sz="1200" b="1" dirty="0"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;</a:t>
            </a:r>
            <a:r>
              <a:rPr lang="en-US" altLang="ko-KR" sz="1200" b="1" dirty="0">
                <a:solidFill>
                  <a:srgbClr val="FF000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_</a:t>
            </a:r>
            <a:r>
              <a:rPr lang="en-US" altLang="ko-KR" sz="1200" b="1" dirty="0" smtClean="0">
                <a:solidFill>
                  <a:srgbClr val="FF000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filter:progid:DXImageTransform.Microsoft.AlphaImageLoader</a:t>
            </a:r>
            <a:br>
              <a:rPr lang="en-US" altLang="ko-KR" sz="1200" b="1" dirty="0" smtClean="0">
                <a:solidFill>
                  <a:srgbClr val="FF000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</a:br>
            <a:r>
              <a:rPr lang="en-US" altLang="ko-KR" sz="1200" b="1" dirty="0" smtClean="0">
                <a:solidFill>
                  <a:srgbClr val="FF000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(</a:t>
            </a:r>
            <a:r>
              <a:rPr lang="en-US" altLang="ko-KR" sz="1200" b="1" dirty="0" err="1">
                <a:solidFill>
                  <a:srgbClr val="FF000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src</a:t>
            </a:r>
            <a:r>
              <a:rPr lang="en-US" altLang="ko-KR" sz="1200" b="1" dirty="0">
                <a:solidFill>
                  <a:srgbClr val="FF000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='http://static.naver.net/www/ico_topsl.png', </a:t>
            </a:r>
            <a:r>
              <a:rPr lang="en-US" altLang="ko-KR" sz="1200" b="1" dirty="0" err="1">
                <a:solidFill>
                  <a:srgbClr val="FF000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sizingMethod</a:t>
            </a:r>
            <a:r>
              <a:rPr lang="en-US" altLang="ko-KR" sz="1200" b="1" dirty="0">
                <a:solidFill>
                  <a:srgbClr val="FF0000"/>
                </a:solidFill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='crop')</a:t>
            </a:r>
            <a:r>
              <a:rPr lang="en-US" altLang="ko-KR" sz="1200" dirty="0"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}</a:t>
            </a:r>
            <a:endParaRPr lang="ko-KR" altLang="en-US" sz="1200" dirty="0"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987958451"/>
              </p:ext>
            </p:extLst>
          </p:nvPr>
        </p:nvGraphicFramePr>
        <p:xfrm>
          <a:off x="634058" y="3645024"/>
          <a:ext cx="7898382" cy="108011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317385"/>
                <a:gridCol w="2789709"/>
                <a:gridCol w="2791288"/>
              </a:tblGrid>
              <a:tr h="315035">
                <a:tc>
                  <a:txBody>
                    <a:bodyPr/>
                    <a:lstStyle/>
                    <a:p>
                      <a:pPr indent="150495" algn="ctr" latinLnBrk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200" kern="1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 </a:t>
                      </a:r>
                      <a:endParaRPr lang="ko-KR" sz="1200" kern="100" dirty="0">
                        <a:effectLst/>
                        <a:latin typeface="맑은 고딕" pitchFamily="50" charset="-127"/>
                        <a:ea typeface="맑은 고딕" pitchFamily="50" charset="-127"/>
                        <a:cs typeface="Rix고딕 L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30000"/>
                        </a:lnSpc>
                        <a:spcAft>
                          <a:spcPts val="0"/>
                        </a:spcAft>
                        <a:tabLst>
                          <a:tab pos="4286250" algn="l"/>
                        </a:tabLst>
                      </a:pPr>
                      <a:r>
                        <a:rPr lang="ko-KR" sz="12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시간</a:t>
                      </a:r>
                      <a:r>
                        <a:rPr lang="en-US" sz="12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lang="ko-KR" sz="12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초</a:t>
                      </a:r>
                      <a:r>
                        <a:rPr lang="en-US" sz="12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endParaRPr lang="ko-KR" sz="1200">
                        <a:effectLst/>
                        <a:latin typeface="맑은 고딕" pitchFamily="50" charset="-127"/>
                        <a:ea typeface="맑은 고딕" pitchFamily="50" charset="-127"/>
                        <a:cs typeface="Rix고딕 L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30000"/>
                        </a:lnSpc>
                        <a:spcAft>
                          <a:spcPts val="0"/>
                        </a:spcAft>
                        <a:tabLst>
                          <a:tab pos="4286250" algn="l"/>
                        </a:tabLst>
                      </a:pPr>
                      <a:r>
                        <a:rPr lang="ko-KR" sz="12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메모리</a:t>
                      </a:r>
                      <a:r>
                        <a:rPr lang="en-US" sz="12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(KB)</a:t>
                      </a:r>
                      <a:endParaRPr lang="ko-KR" sz="1200" dirty="0">
                        <a:effectLst/>
                        <a:latin typeface="맑은 고딕" pitchFamily="50" charset="-127"/>
                        <a:ea typeface="맑은 고딕" pitchFamily="50" charset="-127"/>
                        <a:cs typeface="Rix고딕 L"/>
                      </a:endParaRPr>
                    </a:p>
                  </a:txBody>
                  <a:tcPr marL="17780" marR="17780" marT="0" marB="0" anchor="ctr"/>
                </a:tc>
              </a:tr>
              <a:tr h="382542">
                <a:tc>
                  <a:txBody>
                    <a:bodyPr/>
                    <a:lstStyle/>
                    <a:p>
                      <a:pPr marL="119380">
                        <a:lnSpc>
                          <a:spcPct val="130000"/>
                        </a:lnSpc>
                        <a:spcAft>
                          <a:spcPts val="0"/>
                        </a:spcAft>
                        <a:tabLst>
                          <a:tab pos="4286250" algn="l"/>
                        </a:tabLst>
                      </a:pPr>
                      <a:r>
                        <a:rPr lang="en-US" sz="12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PNG-24(</a:t>
                      </a:r>
                      <a:r>
                        <a:rPr lang="ko-KR" sz="12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투명정보없음</a:t>
                      </a:r>
                      <a:r>
                        <a:rPr lang="en-US" sz="12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endParaRPr lang="ko-KR" sz="1200">
                        <a:effectLst/>
                        <a:latin typeface="맑은 고딕" pitchFamily="50" charset="-127"/>
                        <a:ea typeface="맑은 고딕" pitchFamily="50" charset="-127"/>
                        <a:cs typeface="Rix고딕 L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30000"/>
                        </a:lnSpc>
                        <a:spcAft>
                          <a:spcPts val="0"/>
                        </a:spcAft>
                        <a:tabLst>
                          <a:tab pos="4286250" algn="l"/>
                        </a:tabLst>
                      </a:pPr>
                      <a:r>
                        <a:rPr lang="en-US" sz="12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1.844</a:t>
                      </a:r>
                      <a:endParaRPr lang="ko-KR" sz="1200">
                        <a:effectLst/>
                        <a:latin typeface="맑은 고딕" pitchFamily="50" charset="-127"/>
                        <a:ea typeface="맑은 고딕" pitchFamily="50" charset="-127"/>
                        <a:cs typeface="Rix고딕 L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30000"/>
                        </a:lnSpc>
                        <a:spcAft>
                          <a:spcPts val="0"/>
                        </a:spcAft>
                        <a:tabLst>
                          <a:tab pos="4286250" algn="l"/>
                        </a:tabLst>
                      </a:pPr>
                      <a:r>
                        <a:rPr lang="en-US" sz="12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60,816</a:t>
                      </a:r>
                      <a:endParaRPr lang="ko-KR" sz="1200">
                        <a:effectLst/>
                        <a:latin typeface="맑은 고딕" pitchFamily="50" charset="-127"/>
                        <a:ea typeface="맑은 고딕" pitchFamily="50" charset="-127"/>
                        <a:cs typeface="Rix고딕 L"/>
                      </a:endParaRPr>
                    </a:p>
                  </a:txBody>
                  <a:tcPr marL="17780" marR="17780" marT="0" marB="0" anchor="ctr"/>
                </a:tc>
              </a:tr>
              <a:tr h="382542">
                <a:tc>
                  <a:txBody>
                    <a:bodyPr/>
                    <a:lstStyle/>
                    <a:p>
                      <a:pPr marL="119380">
                        <a:lnSpc>
                          <a:spcPct val="130000"/>
                        </a:lnSpc>
                        <a:spcAft>
                          <a:spcPts val="0"/>
                        </a:spcAft>
                        <a:tabLst>
                          <a:tab pos="4286250" algn="l"/>
                        </a:tabLst>
                      </a:pPr>
                      <a:r>
                        <a:rPr lang="en-US" sz="12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PNG-24(</a:t>
                      </a:r>
                      <a:r>
                        <a:rPr lang="ko-KR" sz="12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투명</a:t>
                      </a:r>
                      <a:r>
                        <a:rPr lang="en-US" sz="12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endParaRPr lang="ko-KR" sz="1200">
                        <a:effectLst/>
                        <a:latin typeface="맑은 고딕" pitchFamily="50" charset="-127"/>
                        <a:ea typeface="맑은 고딕" pitchFamily="50" charset="-127"/>
                        <a:cs typeface="Rix고딕 L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30000"/>
                        </a:lnSpc>
                        <a:spcAft>
                          <a:spcPts val="0"/>
                        </a:spcAft>
                        <a:tabLst>
                          <a:tab pos="4286250" algn="l"/>
                        </a:tabLst>
                      </a:pPr>
                      <a:r>
                        <a:rPr lang="en-US" sz="12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6.078</a:t>
                      </a:r>
                      <a:endParaRPr lang="ko-KR" sz="1200" dirty="0">
                        <a:effectLst/>
                        <a:latin typeface="맑은 고딕" pitchFamily="50" charset="-127"/>
                        <a:ea typeface="맑은 고딕" pitchFamily="50" charset="-127"/>
                        <a:cs typeface="Rix고딕 L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30000"/>
                        </a:lnSpc>
                        <a:spcAft>
                          <a:spcPts val="0"/>
                        </a:spcAft>
                        <a:tabLst>
                          <a:tab pos="4286250" algn="l"/>
                        </a:tabLst>
                      </a:pPr>
                      <a:r>
                        <a:rPr lang="en-US" sz="12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151,172</a:t>
                      </a:r>
                      <a:endParaRPr lang="ko-KR" sz="1200" dirty="0">
                        <a:effectLst/>
                        <a:latin typeface="맑은 고딕" pitchFamily="50" charset="-127"/>
                        <a:ea typeface="맑은 고딕" pitchFamily="50" charset="-127"/>
                        <a:cs typeface="Rix고딕 L"/>
                      </a:endParaRPr>
                    </a:p>
                  </a:txBody>
                  <a:tcPr marL="17780" marR="17780" marT="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407043748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파일 크기 줄이기</a:t>
            </a:r>
            <a:r>
              <a:rPr lang="en-US" altLang="ko-KR" dirty="0" smtClean="0"/>
              <a:t>(</a:t>
            </a:r>
            <a:r>
              <a:rPr lang="en-US" altLang="ko-KR" dirty="0" err="1"/>
              <a:t>Cont</a:t>
            </a:r>
            <a:r>
              <a:rPr lang="en-US" altLang="ko-KR" dirty="0"/>
              <a:t>’)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1"/>
          </p:nvPr>
        </p:nvSpPr>
        <p:spPr>
          <a:xfrm>
            <a:off x="928662" y="642918"/>
            <a:ext cx="7171730" cy="357189"/>
          </a:xfrm>
        </p:spPr>
        <p:txBody>
          <a:bodyPr/>
          <a:lstStyle/>
          <a:p>
            <a:r>
              <a:rPr lang="ko-KR" altLang="en-US" dirty="0" smtClean="0"/>
              <a:t>이미지 포맷 정하기</a:t>
            </a:r>
            <a:endParaRPr lang="en-US" altLang="ko-KR" dirty="0" smtClean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4.1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내용 개체 틀 1"/>
          <p:cNvSpPr>
            <a:spLocks noGrp="1"/>
          </p:cNvSpPr>
          <p:nvPr>
            <p:ph sz="quarter" idx="10"/>
          </p:nvPr>
        </p:nvSpPr>
        <p:spPr>
          <a:xfrm>
            <a:off x="395536" y="1196752"/>
            <a:ext cx="8424936" cy="3888432"/>
          </a:xfrm>
        </p:spPr>
        <p:txBody>
          <a:bodyPr>
            <a:noAutofit/>
          </a:bodyPr>
          <a:lstStyle/>
          <a:p>
            <a:pPr marL="266700" indent="-266700"/>
            <a:r>
              <a:rPr lang="en-US" altLang="ko-KR" dirty="0" smtClean="0"/>
              <a:t>5</a:t>
            </a:r>
            <a:r>
              <a:rPr lang="ko-KR" altLang="ko-KR" dirty="0"/>
              <a:t>가지 예제를 살펴본 결과 압축률이 우수한</a:t>
            </a:r>
            <a:r>
              <a:rPr lang="en-US" altLang="ko-KR" dirty="0"/>
              <a:t> JPEG, PNG </a:t>
            </a:r>
            <a:r>
              <a:rPr lang="ko-KR" altLang="ko-KR" dirty="0"/>
              <a:t>포맷이 파일 크기가 더 작고 이미지 품질은 유지할 수 있다</a:t>
            </a:r>
            <a:r>
              <a:rPr lang="en-US" altLang="ko-KR" dirty="0"/>
              <a:t>. </a:t>
            </a:r>
            <a:endParaRPr lang="ko-KR" altLang="ko-KR" dirty="0"/>
          </a:p>
          <a:p>
            <a:pPr marL="266700" indent="-266700"/>
            <a:r>
              <a:rPr lang="ko-KR" altLang="en-US" dirty="0" smtClean="0"/>
              <a:t>아래 표를 </a:t>
            </a:r>
            <a:r>
              <a:rPr lang="ko-KR" altLang="ko-KR" dirty="0" smtClean="0"/>
              <a:t>참고하여 </a:t>
            </a:r>
            <a:r>
              <a:rPr lang="ko-KR" altLang="ko-KR" dirty="0"/>
              <a:t>이미지 포맷을 결정하면 이미지 품질은 최대로 유지하면서 파일 크기를 줄일 수 있다</a:t>
            </a:r>
            <a:r>
              <a:rPr lang="en-US" altLang="ko-KR" dirty="0"/>
              <a:t>.</a:t>
            </a:r>
            <a:endParaRPr lang="en-US" altLang="ko-KR" dirty="0" smtClean="0"/>
          </a:p>
          <a:p>
            <a:endParaRPr lang="ko-KR" altLang="ko-KR" dirty="0"/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959650900"/>
              </p:ext>
            </p:extLst>
          </p:nvPr>
        </p:nvGraphicFramePr>
        <p:xfrm>
          <a:off x="467544" y="2564905"/>
          <a:ext cx="8280920" cy="308711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80120"/>
                <a:gridCol w="1080120"/>
                <a:gridCol w="6120680"/>
              </a:tblGrid>
              <a:tr h="576063">
                <a:tc gridSpan="2">
                  <a:txBody>
                    <a:bodyPr/>
                    <a:lstStyle/>
                    <a:p>
                      <a:pPr indent="150495" algn="ctr" latinLnBrk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ko-KR" sz="1200" kern="1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이미지 포맷</a:t>
                      </a:r>
                      <a:endParaRPr lang="ko-KR" sz="1200" kern="100" dirty="0">
                        <a:effectLst/>
                        <a:latin typeface="맑은 고딕" pitchFamily="50" charset="-127"/>
                        <a:ea typeface="맑은 고딕" pitchFamily="50" charset="-127"/>
                        <a:cs typeface="Rix고딕 L"/>
                      </a:endParaRPr>
                    </a:p>
                  </a:txBody>
                  <a:tcPr marL="17780" marR="17780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150495" algn="ctr" latinLnBrk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ko-KR" sz="1200" kern="1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이미지</a:t>
                      </a:r>
                      <a:endParaRPr lang="ko-KR" sz="1200" kern="100">
                        <a:effectLst/>
                        <a:latin typeface="맑은 고딕" pitchFamily="50" charset="-127"/>
                        <a:ea typeface="맑은 고딕" pitchFamily="50" charset="-127"/>
                        <a:cs typeface="Rix고딕 L"/>
                      </a:endParaRPr>
                    </a:p>
                  </a:txBody>
                  <a:tcPr marL="17780" marR="17780" marT="0" marB="0" anchor="ctr"/>
                </a:tc>
              </a:tr>
              <a:tr h="542292">
                <a:tc gridSpan="2">
                  <a:txBody>
                    <a:bodyPr/>
                    <a:lstStyle/>
                    <a:p>
                      <a:pPr indent="150495" algn="ctr" latinLnBrk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200" kern="1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GIF</a:t>
                      </a:r>
                      <a:endParaRPr lang="ko-KR" sz="1200" kern="100">
                        <a:effectLst/>
                        <a:latin typeface="맑은 고딕" pitchFamily="50" charset="-127"/>
                        <a:ea typeface="맑은 고딕" pitchFamily="50" charset="-127"/>
                        <a:cs typeface="Rix고딕 L"/>
                      </a:endParaRPr>
                    </a:p>
                  </a:txBody>
                  <a:tcPr marL="17780" marR="17780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19380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ko-KR" sz="12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색상 정보가 </a:t>
                      </a:r>
                      <a:r>
                        <a:rPr lang="ko-KR" altLang="en-US" sz="1200" dirty="0" smtClean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매우</a:t>
                      </a:r>
                      <a:r>
                        <a:rPr lang="ko-KR" sz="1200" dirty="0" smtClean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sz="12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적은 이미지</a:t>
                      </a:r>
                      <a:r>
                        <a:rPr lang="en-US" sz="12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. </a:t>
                      </a:r>
                      <a:r>
                        <a:rPr lang="ko-KR" sz="1200" dirty="0" err="1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블릿</a:t>
                      </a:r>
                      <a:r>
                        <a:rPr lang="ko-KR" sz="12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sz="1200" dirty="0" smtClean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이미지</a:t>
                      </a:r>
                      <a:endParaRPr lang="en-US" sz="1200" dirty="0" smtClean="0"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119380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200" dirty="0" smtClean="0">
                          <a:effectLst/>
                          <a:latin typeface="맑은 고딕" pitchFamily="50" charset="-127"/>
                          <a:ea typeface="맑은 고딕" pitchFamily="50" charset="-127"/>
                          <a:cs typeface="Rix고딕 L"/>
                        </a:rPr>
                        <a:t>30</a:t>
                      </a:r>
                      <a:r>
                        <a:rPr lang="ko-KR" altLang="en-US" sz="1200" dirty="0" smtClean="0">
                          <a:effectLst/>
                          <a:latin typeface="맑은 고딕" pitchFamily="50" charset="-127"/>
                          <a:ea typeface="맑은 고딕" pitchFamily="50" charset="-127"/>
                          <a:cs typeface="Rix고딕 L"/>
                        </a:rPr>
                        <a:t>색 미만의 이미지</a:t>
                      </a:r>
                      <a:endParaRPr lang="en-US" altLang="ko-KR" sz="1200" dirty="0" smtClean="0">
                        <a:effectLst/>
                        <a:latin typeface="맑은 고딕" pitchFamily="50" charset="-127"/>
                        <a:ea typeface="맑은 고딕" pitchFamily="50" charset="-127"/>
                        <a:cs typeface="Rix고딕 L"/>
                      </a:endParaRPr>
                    </a:p>
                    <a:p>
                      <a:pPr marL="119380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dirty="0" smtClean="0">
                          <a:effectLst/>
                          <a:latin typeface="맑은 고딕" pitchFamily="50" charset="-127"/>
                          <a:ea typeface="맑은 고딕" pitchFamily="50" charset="-127"/>
                          <a:cs typeface="Rix고딕 L"/>
                        </a:rPr>
                        <a:t>애니메이션 이미지</a:t>
                      </a:r>
                      <a:endParaRPr lang="ko-KR" sz="1200" dirty="0">
                        <a:effectLst/>
                        <a:latin typeface="맑은 고딕" pitchFamily="50" charset="-127"/>
                        <a:ea typeface="맑은 고딕" pitchFamily="50" charset="-127"/>
                        <a:cs typeface="Rix고딕 L"/>
                      </a:endParaRPr>
                    </a:p>
                  </a:txBody>
                  <a:tcPr marL="17780" marR="17780" marT="0" marB="0" anchor="ctr"/>
                </a:tc>
              </a:tr>
              <a:tr h="542292">
                <a:tc gridSpan="2">
                  <a:txBody>
                    <a:bodyPr/>
                    <a:lstStyle/>
                    <a:p>
                      <a:pPr indent="150495" algn="ctr" latinLnBrk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200" kern="1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JPEG</a:t>
                      </a:r>
                      <a:endParaRPr lang="ko-KR" sz="1200" kern="100">
                        <a:effectLst/>
                        <a:latin typeface="맑은 고딕" pitchFamily="50" charset="-127"/>
                        <a:ea typeface="맑은 고딕" pitchFamily="50" charset="-127"/>
                        <a:cs typeface="Rix고딕 L"/>
                      </a:endParaRPr>
                    </a:p>
                  </a:txBody>
                  <a:tcPr marL="17780" marR="17780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19380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ko-KR" sz="12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색상 정보가 많은 사진이나 다른 색상이 연속적으로 나오는 이미지</a:t>
                      </a:r>
                      <a:endParaRPr lang="ko-KR" sz="1200" dirty="0">
                        <a:effectLst/>
                        <a:latin typeface="맑은 고딕" pitchFamily="50" charset="-127"/>
                        <a:ea typeface="맑은 고딕" pitchFamily="50" charset="-127"/>
                        <a:cs typeface="Rix고딕 L"/>
                      </a:endParaRPr>
                    </a:p>
                  </a:txBody>
                  <a:tcPr marL="17780" marR="17780" marT="0" marB="0" anchor="ctr"/>
                </a:tc>
              </a:tr>
              <a:tr h="542292">
                <a:tc rowSpan="2">
                  <a:txBody>
                    <a:bodyPr/>
                    <a:lstStyle/>
                    <a:p>
                      <a:pPr indent="150495" algn="ctr" latinLnBrk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200" kern="1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PNG</a:t>
                      </a:r>
                      <a:endParaRPr lang="ko-KR" sz="1200" kern="100">
                        <a:effectLst/>
                        <a:latin typeface="맑은 고딕" pitchFamily="50" charset="-127"/>
                        <a:ea typeface="맑은 고딕" pitchFamily="50" charset="-127"/>
                        <a:cs typeface="Rix고딕 L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indent="150495" latinLnBrk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200" kern="1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PNG-8</a:t>
                      </a:r>
                      <a:endParaRPr lang="ko-KR" sz="1200" kern="100">
                        <a:effectLst/>
                        <a:latin typeface="맑은 고딕" pitchFamily="50" charset="-127"/>
                        <a:ea typeface="맑은 고딕" pitchFamily="50" charset="-127"/>
                        <a:cs typeface="Rix고딕 L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119380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200" dirty="0" smtClean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30~256</a:t>
                      </a:r>
                      <a:r>
                        <a:rPr lang="ko-KR" altLang="en-US" sz="1200" dirty="0" smtClean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색</a:t>
                      </a:r>
                      <a:r>
                        <a:rPr lang="ko-KR" sz="1200" dirty="0" smtClean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의 글자</a:t>
                      </a:r>
                      <a:r>
                        <a:rPr lang="en-US" sz="12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lang="ko-KR" sz="12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아이콘</a:t>
                      </a:r>
                      <a:r>
                        <a:rPr lang="en-US" sz="12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lang="ko-KR" sz="12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버튼 이미지</a:t>
                      </a:r>
                      <a:endParaRPr lang="ko-KR" sz="1200" dirty="0">
                        <a:effectLst/>
                        <a:latin typeface="맑은 고딕" pitchFamily="50" charset="-127"/>
                        <a:ea typeface="맑은 고딕" pitchFamily="50" charset="-127"/>
                        <a:cs typeface="Rix고딕 L"/>
                      </a:endParaRPr>
                    </a:p>
                  </a:txBody>
                  <a:tcPr marL="17780" marR="17780" marT="0" marB="0" anchor="ctr"/>
                </a:tc>
              </a:tr>
              <a:tr h="64523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150495" latinLnBrk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200" kern="1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PNG-24</a:t>
                      </a:r>
                      <a:endParaRPr lang="ko-KR" sz="1200" kern="100">
                        <a:effectLst/>
                        <a:latin typeface="맑은 고딕" pitchFamily="50" charset="-127"/>
                        <a:ea typeface="맑은 고딕" pitchFamily="50" charset="-127"/>
                        <a:cs typeface="Rix고딕 L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119380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ko-KR" sz="12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색상 정보가 많은 사진이나 다른 색상이 연속적으로 나오는 투명정보가 있는 </a:t>
                      </a:r>
                      <a:r>
                        <a:rPr lang="ko-KR" sz="1200" dirty="0" smtClean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이미지</a:t>
                      </a:r>
                      <a:endParaRPr lang="en-US" altLang="ko-KR" sz="1200" dirty="0" smtClean="0"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119380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dirty="0" smtClean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반투명 이미지</a:t>
                      </a:r>
                      <a:endParaRPr lang="ko-KR" sz="1200" dirty="0"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119380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CSS Sprites </a:t>
                      </a:r>
                      <a:r>
                        <a:rPr lang="ko-KR" sz="12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이미지 </a:t>
                      </a:r>
                      <a:endParaRPr lang="ko-KR" sz="1200" dirty="0">
                        <a:effectLst/>
                        <a:latin typeface="맑은 고딕" pitchFamily="50" charset="-127"/>
                        <a:ea typeface="맑은 고딕" pitchFamily="50" charset="-127"/>
                        <a:cs typeface="Rix고딕 L"/>
                      </a:endParaRPr>
                    </a:p>
                  </a:txBody>
                  <a:tcPr marL="17780" marR="17780" marT="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402914803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파일 크기 줄이기</a:t>
            </a:r>
            <a:r>
              <a:rPr lang="en-US" altLang="ko-KR" dirty="0" smtClean="0"/>
              <a:t>(</a:t>
            </a:r>
            <a:r>
              <a:rPr lang="en-US" altLang="ko-KR" dirty="0" err="1"/>
              <a:t>Cont</a:t>
            </a:r>
            <a:r>
              <a:rPr lang="en-US" altLang="ko-KR" dirty="0"/>
              <a:t>’)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1"/>
          </p:nvPr>
        </p:nvSpPr>
        <p:spPr>
          <a:xfrm>
            <a:off x="928662" y="642918"/>
            <a:ext cx="7171730" cy="357189"/>
          </a:xfrm>
        </p:spPr>
        <p:txBody>
          <a:bodyPr/>
          <a:lstStyle/>
          <a:p>
            <a:r>
              <a:rPr lang="ko-KR" altLang="en-US" dirty="0" err="1" smtClean="0"/>
              <a:t>포맷별</a:t>
            </a:r>
            <a:r>
              <a:rPr lang="ko-KR" altLang="en-US" dirty="0" smtClean="0"/>
              <a:t> 저장 옵션 선택 방법과 불필요한 메타데이터 제거하기</a:t>
            </a:r>
            <a:endParaRPr lang="en-US" altLang="ko-KR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4.1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내용 개체 틀 1"/>
          <p:cNvSpPr>
            <a:spLocks noGrp="1"/>
          </p:cNvSpPr>
          <p:nvPr>
            <p:ph sz="quarter" idx="10"/>
          </p:nvPr>
        </p:nvSpPr>
        <p:spPr>
          <a:xfrm>
            <a:off x="395535" y="1196752"/>
            <a:ext cx="8467751" cy="5112568"/>
          </a:xfrm>
        </p:spPr>
        <p:txBody>
          <a:bodyPr>
            <a:noAutofit/>
          </a:bodyPr>
          <a:lstStyle/>
          <a:p>
            <a:pPr marL="266700" indent="-266700"/>
            <a:r>
              <a:rPr lang="ko-KR" altLang="ko-KR" dirty="0" smtClean="0"/>
              <a:t>이미지를 </a:t>
            </a:r>
            <a:r>
              <a:rPr lang="ko-KR" altLang="ko-KR" dirty="0"/>
              <a:t>저장할 때 각 </a:t>
            </a:r>
            <a:r>
              <a:rPr lang="ko-KR" altLang="ko-KR" dirty="0" err="1"/>
              <a:t>포맷별로</a:t>
            </a:r>
            <a:r>
              <a:rPr lang="ko-KR" altLang="ko-KR" dirty="0"/>
              <a:t> 저장 옵션선택에 따라 이미지 데이터 정보가 달라 파일 크기 차이가 생긴다</a:t>
            </a:r>
            <a:r>
              <a:rPr lang="en-US" altLang="ko-KR" dirty="0"/>
              <a:t>.</a:t>
            </a:r>
            <a:endParaRPr lang="ko-KR" altLang="ko-KR" dirty="0"/>
          </a:p>
          <a:p>
            <a:pPr marL="266700" indent="-266700"/>
            <a:r>
              <a:rPr lang="ko-KR" altLang="ko-KR" dirty="0" smtClean="0"/>
              <a:t>또한 </a:t>
            </a:r>
            <a:r>
              <a:rPr lang="ko-KR" altLang="ko-KR" dirty="0"/>
              <a:t>이미지를 구성하는 색상 정보</a:t>
            </a:r>
            <a:r>
              <a:rPr lang="en-US" altLang="ko-KR" dirty="0"/>
              <a:t>, </a:t>
            </a:r>
            <a:r>
              <a:rPr lang="ko-KR" altLang="ko-KR" dirty="0"/>
              <a:t>색상 </a:t>
            </a:r>
            <a:r>
              <a:rPr lang="ko-KR" altLang="ko-KR" dirty="0" err="1"/>
              <a:t>위치등의</a:t>
            </a:r>
            <a:r>
              <a:rPr lang="ko-KR" altLang="ko-KR" dirty="0"/>
              <a:t> 화상데이터 외에 카메라정보</a:t>
            </a:r>
            <a:r>
              <a:rPr lang="en-US" altLang="ko-KR" dirty="0"/>
              <a:t>, </a:t>
            </a:r>
            <a:r>
              <a:rPr lang="ko-KR" altLang="ko-KR" dirty="0"/>
              <a:t>이미지 저장 도구 등의 불필요한 메타데이터를 포함하면서 파일 크기가 커진다</a:t>
            </a:r>
            <a:r>
              <a:rPr lang="en-US" altLang="ko-KR" dirty="0"/>
              <a:t>.</a:t>
            </a:r>
            <a:endParaRPr lang="ko-KR" altLang="ko-KR" dirty="0"/>
          </a:p>
          <a:p>
            <a:pPr marL="266700" indent="-266700"/>
            <a:r>
              <a:rPr lang="ko-KR" altLang="ko-KR" dirty="0" smtClean="0"/>
              <a:t>메타데이터를 </a:t>
            </a:r>
            <a:r>
              <a:rPr lang="ko-KR" altLang="ko-KR" dirty="0"/>
              <a:t>제거하는 가장 쉬운 방법은 앞서 설명한 </a:t>
            </a:r>
            <a:r>
              <a:rPr lang="ko-KR" altLang="ko-KR" dirty="0" err="1"/>
              <a:t>포토샵의</a:t>
            </a:r>
            <a:r>
              <a:rPr lang="en-US" altLang="ko-KR" dirty="0"/>
              <a:t> Save for web </a:t>
            </a:r>
            <a:r>
              <a:rPr lang="ko-KR" altLang="ko-KR" dirty="0"/>
              <a:t>기능을 이용해 이미지 포맷을 결정하고 옵션을 선택한 후 저장하는 것이다</a:t>
            </a:r>
            <a:r>
              <a:rPr lang="en-US" altLang="ko-KR" dirty="0"/>
              <a:t>. </a:t>
            </a:r>
            <a:r>
              <a:rPr lang="ko-KR" altLang="ko-KR" dirty="0" err="1"/>
              <a:t>포토샵의</a:t>
            </a:r>
            <a:r>
              <a:rPr lang="ko-KR" altLang="ko-KR" dirty="0"/>
              <a:t> </a:t>
            </a:r>
            <a:r>
              <a:rPr lang="en-US" altLang="ko-KR" dirty="0"/>
              <a:t>GIF, PNG, JPEG </a:t>
            </a:r>
            <a:r>
              <a:rPr lang="ko-KR" altLang="ko-KR" dirty="0"/>
              <a:t>포맷 압축 알고리즘이 자동으로 메타데이터를 삭제한다</a:t>
            </a:r>
            <a:r>
              <a:rPr lang="en-US" altLang="ko-KR" dirty="0" smtClean="0"/>
              <a:t>. </a:t>
            </a:r>
          </a:p>
          <a:p>
            <a:pPr marL="266700" indent="-266700"/>
            <a:r>
              <a:rPr lang="ko-KR" altLang="ko-KR" dirty="0" err="1" smtClean="0"/>
              <a:t>포맷별로</a:t>
            </a:r>
            <a:r>
              <a:rPr lang="ko-KR" altLang="ko-KR" dirty="0" smtClean="0"/>
              <a:t> </a:t>
            </a:r>
            <a:r>
              <a:rPr lang="ko-KR" altLang="ko-KR" dirty="0"/>
              <a:t>알맞은 저장 옵션 선택 방법과 불필요한 메타데이터를 제거하는 방법을 알아보자</a:t>
            </a:r>
            <a:r>
              <a:rPr lang="en-US" altLang="ko-KR" dirty="0"/>
              <a:t>.</a:t>
            </a:r>
            <a:endParaRPr lang="ko-KR" altLang="ko-KR" dirty="0"/>
          </a:p>
        </p:txBody>
      </p:sp>
    </p:spTree>
    <p:extLst>
      <p:ext uri="{BB962C8B-B14F-4D97-AF65-F5344CB8AC3E}">
        <p14:creationId xmlns:p14="http://schemas.microsoft.com/office/powerpoint/2010/main" xmlns="" val="123864039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파일 크기 줄이기</a:t>
            </a:r>
            <a:r>
              <a:rPr lang="en-US" altLang="ko-KR" dirty="0" smtClean="0"/>
              <a:t>(</a:t>
            </a:r>
            <a:r>
              <a:rPr lang="en-US" altLang="ko-KR" dirty="0" err="1"/>
              <a:t>Cont</a:t>
            </a:r>
            <a:r>
              <a:rPr lang="en-US" altLang="ko-KR" dirty="0"/>
              <a:t>’)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1"/>
          </p:nvPr>
        </p:nvSpPr>
        <p:spPr>
          <a:xfrm>
            <a:off x="928661" y="642918"/>
            <a:ext cx="7777469" cy="357189"/>
          </a:xfrm>
        </p:spPr>
        <p:txBody>
          <a:bodyPr/>
          <a:lstStyle/>
          <a:p>
            <a:r>
              <a:rPr lang="ko-KR" altLang="en-US" dirty="0" err="1"/>
              <a:t>포맷별</a:t>
            </a:r>
            <a:r>
              <a:rPr lang="ko-KR" altLang="en-US" dirty="0"/>
              <a:t> 저장 옵션 선택 방법과 불필요한 메타데이터 </a:t>
            </a:r>
            <a:r>
              <a:rPr lang="ko-KR" altLang="en-US" dirty="0" smtClean="0"/>
              <a:t>제거하기 </a:t>
            </a:r>
            <a:r>
              <a:rPr lang="en-US" altLang="ko-KR" dirty="0" smtClean="0"/>
              <a:t>- JPEG</a:t>
            </a:r>
            <a:endParaRPr lang="en-US" altLang="ko-KR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4.1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내용 개체 틀 1"/>
          <p:cNvSpPr>
            <a:spLocks noGrp="1"/>
          </p:cNvSpPr>
          <p:nvPr>
            <p:ph sz="quarter" idx="10"/>
          </p:nvPr>
        </p:nvSpPr>
        <p:spPr>
          <a:xfrm>
            <a:off x="395535" y="1196752"/>
            <a:ext cx="8467751" cy="1800200"/>
          </a:xfrm>
        </p:spPr>
        <p:txBody>
          <a:bodyPr>
            <a:noAutofit/>
          </a:bodyPr>
          <a:lstStyle/>
          <a:p>
            <a:pPr marL="266700" indent="-266700"/>
            <a:r>
              <a:rPr lang="en-US" altLang="ko-KR" dirty="0" smtClean="0"/>
              <a:t>JPEG</a:t>
            </a:r>
            <a:r>
              <a:rPr lang="ko-KR" altLang="ko-KR" dirty="0"/>
              <a:t>에는 압축 품질을 조절하는</a:t>
            </a:r>
            <a:r>
              <a:rPr lang="en-US" altLang="ko-KR" dirty="0"/>
              <a:t> Quality </a:t>
            </a:r>
            <a:r>
              <a:rPr lang="ko-KR" altLang="ko-KR" dirty="0"/>
              <a:t>옵션 외에</a:t>
            </a:r>
            <a:r>
              <a:rPr lang="en-US" altLang="ko-KR" dirty="0"/>
              <a:t> </a:t>
            </a:r>
            <a:r>
              <a:rPr lang="en-US" altLang="ko-KR" dirty="0" smtClean="0"/>
              <a:t>progressive</a:t>
            </a:r>
            <a:r>
              <a:rPr lang="en-US" altLang="ko-KR" dirty="0"/>
              <a:t>, ICC profile, Optimized </a:t>
            </a:r>
            <a:r>
              <a:rPr lang="ko-KR" altLang="ko-KR" dirty="0"/>
              <a:t>옵션이 있다</a:t>
            </a:r>
            <a:r>
              <a:rPr lang="en-US" altLang="ko-KR" dirty="0" smtClean="0"/>
              <a:t>. </a:t>
            </a:r>
            <a:r>
              <a:rPr lang="ko-KR" altLang="ko-KR" dirty="0"/>
              <a:t>옵션 선택 여부에 따라 파일 크기가 다른지 확인해 보자</a:t>
            </a:r>
            <a:r>
              <a:rPr lang="en-US" altLang="ko-KR" dirty="0"/>
              <a:t>.</a:t>
            </a:r>
            <a:endParaRPr lang="ko-KR" altLang="ko-KR" dirty="0"/>
          </a:p>
          <a:p>
            <a:pPr marL="266700" indent="-266700"/>
            <a:r>
              <a:rPr lang="ko-KR" altLang="ko-KR" dirty="0" smtClean="0"/>
              <a:t>동일한</a:t>
            </a:r>
            <a:r>
              <a:rPr lang="en-US" altLang="ko-KR" dirty="0" smtClean="0"/>
              <a:t> </a:t>
            </a:r>
            <a:r>
              <a:rPr lang="en-US" altLang="ko-KR" dirty="0"/>
              <a:t>Quality </a:t>
            </a:r>
            <a:r>
              <a:rPr lang="ko-KR" altLang="ko-KR" dirty="0" smtClean="0"/>
              <a:t>옵션값</a:t>
            </a:r>
            <a:r>
              <a:rPr lang="en-US" altLang="ko-KR" dirty="0" smtClean="0"/>
              <a:t>(80)</a:t>
            </a:r>
            <a:r>
              <a:rPr lang="ko-KR" altLang="ko-KR" dirty="0" smtClean="0"/>
              <a:t>을 </a:t>
            </a:r>
            <a:r>
              <a:rPr lang="ko-KR" altLang="en-US" dirty="0" smtClean="0"/>
              <a:t>설정</a:t>
            </a:r>
            <a:r>
              <a:rPr lang="ko-KR" altLang="ko-KR" dirty="0" smtClean="0"/>
              <a:t>하고 </a:t>
            </a:r>
            <a:r>
              <a:rPr lang="ko-KR" altLang="ko-KR" dirty="0"/>
              <a:t>각각의 옵션을 선택한 후 저장한 파일의 크기를 비교한 화면이다</a:t>
            </a:r>
            <a:r>
              <a:rPr lang="en-US" altLang="ko-KR" dirty="0"/>
              <a:t>. </a:t>
            </a:r>
            <a:r>
              <a:rPr lang="ko-KR" altLang="ko-KR" dirty="0"/>
              <a:t>왼쪽부터</a:t>
            </a:r>
            <a:r>
              <a:rPr lang="en-US" altLang="ko-KR" dirty="0"/>
              <a:t> Optimized</a:t>
            </a:r>
            <a:r>
              <a:rPr lang="ko-KR" altLang="ko-KR" dirty="0"/>
              <a:t>만 선택 하고 저장했을 때</a:t>
            </a:r>
            <a:r>
              <a:rPr lang="en-US" altLang="ko-KR" dirty="0"/>
              <a:t>, Progressive, ICC Profile</a:t>
            </a:r>
            <a:r>
              <a:rPr lang="ko-KR" altLang="ko-KR" dirty="0"/>
              <a:t>을 선택하고 저장했을 때</a:t>
            </a:r>
            <a:r>
              <a:rPr lang="en-US" altLang="ko-KR" dirty="0"/>
              <a:t>, Progressive</a:t>
            </a:r>
            <a:r>
              <a:rPr lang="ko-KR" altLang="ko-KR" dirty="0"/>
              <a:t>만 선택하고 저장했을 때 파일 크기이다</a:t>
            </a:r>
            <a:r>
              <a:rPr lang="en-US" altLang="ko-KR" dirty="0"/>
              <a:t>. Progressive </a:t>
            </a:r>
            <a:r>
              <a:rPr lang="ko-KR" altLang="ko-KR" dirty="0"/>
              <a:t>옵션만 선택하고 저장했을 때 파일 크기가 제일 작다</a:t>
            </a:r>
            <a:r>
              <a:rPr lang="en-US" altLang="ko-KR" dirty="0" smtClean="0"/>
              <a:t>.</a:t>
            </a:r>
          </a:p>
          <a:p>
            <a:pPr marL="266700" indent="-266700"/>
            <a:r>
              <a:rPr lang="ko-KR" altLang="en-US" dirty="0" smtClean="0"/>
              <a:t>단</a:t>
            </a:r>
            <a:r>
              <a:rPr lang="en-US" altLang="ko-KR" dirty="0" smtClean="0"/>
              <a:t>, Quality </a:t>
            </a:r>
            <a:r>
              <a:rPr lang="ko-KR" altLang="en-US" dirty="0" smtClean="0"/>
              <a:t>옵션값을 작게 설정하면 </a:t>
            </a:r>
            <a:r>
              <a:rPr lang="en-US" altLang="ko-KR" dirty="0" smtClean="0"/>
              <a:t>optimized </a:t>
            </a:r>
            <a:r>
              <a:rPr lang="ko-KR" altLang="en-US" dirty="0" smtClean="0"/>
              <a:t>옵션만 체크했을 때 파일 크기가 더 작은 경우도 있다</a:t>
            </a:r>
            <a:r>
              <a:rPr lang="en-US" altLang="ko-KR" dirty="0" smtClean="0"/>
              <a:t>.</a:t>
            </a:r>
            <a:endParaRPr lang="ko-KR" altLang="ko-KR" dirty="0"/>
          </a:p>
        </p:txBody>
      </p:sp>
      <p:pic>
        <p:nvPicPr>
          <p:cNvPr id="10" name="Picture 14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27584" y="3413458"/>
            <a:ext cx="7844689" cy="2879738"/>
          </a:xfrm>
          <a:prstGeom prst="rect">
            <a:avLst/>
          </a:prstGeom>
          <a:noFill/>
          <a:ln>
            <a:noFill/>
          </a:ln>
          <a:effectLst/>
          <a:extLst/>
        </p:spPr>
      </p:pic>
      <p:sp>
        <p:nvSpPr>
          <p:cNvPr id="2" name="직사각형 1"/>
          <p:cNvSpPr/>
          <p:nvPr/>
        </p:nvSpPr>
        <p:spPr>
          <a:xfrm>
            <a:off x="1107694" y="6237312"/>
            <a:ext cx="178125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dirty="0" smtClean="0">
                <a:latin typeface="맑은 고딕" pitchFamily="50" charset="-127"/>
                <a:ea typeface="맑은 고딕" pitchFamily="50" charset="-127"/>
              </a:rPr>
              <a:t>Optimized  77.1KB</a:t>
            </a:r>
            <a:endParaRPr lang="ko-KR" altLang="en-US" sz="14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267934" y="6237312"/>
            <a:ext cx="299107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dirty="0">
                <a:latin typeface="맑은 고딕" pitchFamily="50" charset="-127"/>
                <a:ea typeface="맑은 고딕" pitchFamily="50" charset="-127"/>
              </a:rPr>
              <a:t>Progressive, ICC Profile</a:t>
            </a:r>
            <a:r>
              <a:rPr lang="en-US" altLang="ko-KR" sz="1400" b="1" dirty="0" smtClean="0">
                <a:latin typeface="맑은 고딕" pitchFamily="50" charset="-127"/>
                <a:ea typeface="맑은 고딕" pitchFamily="50" charset="-127"/>
              </a:rPr>
              <a:t>  79.6KB</a:t>
            </a:r>
            <a:endParaRPr lang="ko-KR" altLang="en-US" sz="14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580302" y="6237312"/>
            <a:ext cx="188013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dirty="0">
                <a:latin typeface="맑은 고딕" pitchFamily="50" charset="-127"/>
                <a:ea typeface="맑은 고딕" pitchFamily="50" charset="-127"/>
              </a:rPr>
              <a:t>Progressive</a:t>
            </a:r>
            <a:r>
              <a:rPr lang="en-US" altLang="ko-KR" sz="1400" b="1" dirty="0" smtClean="0">
                <a:latin typeface="맑은 고딕" pitchFamily="50" charset="-127"/>
                <a:ea typeface="맑은 고딕" pitchFamily="50" charset="-127"/>
              </a:rPr>
              <a:t>  76.5KB</a:t>
            </a:r>
            <a:endParaRPr lang="ko-KR" altLang="en-US" sz="1400" b="1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32366445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파일 크기 줄이기</a:t>
            </a:r>
            <a:r>
              <a:rPr lang="en-US" altLang="ko-KR" dirty="0" smtClean="0"/>
              <a:t>(</a:t>
            </a:r>
            <a:r>
              <a:rPr lang="en-US" altLang="ko-KR" dirty="0" err="1"/>
              <a:t>Cont</a:t>
            </a:r>
            <a:r>
              <a:rPr lang="en-US" altLang="ko-KR" dirty="0"/>
              <a:t>’)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1"/>
          </p:nvPr>
        </p:nvSpPr>
        <p:spPr>
          <a:xfrm>
            <a:off x="928662" y="642918"/>
            <a:ext cx="7906870" cy="357189"/>
          </a:xfrm>
        </p:spPr>
        <p:txBody>
          <a:bodyPr/>
          <a:lstStyle/>
          <a:p>
            <a:r>
              <a:rPr lang="ko-KR" altLang="en-US" dirty="0" err="1" smtClean="0"/>
              <a:t>포맷별</a:t>
            </a:r>
            <a:r>
              <a:rPr lang="ko-KR" altLang="en-US" dirty="0" smtClean="0"/>
              <a:t> 저장 옵션 선택 방법과 불필요한 </a:t>
            </a:r>
            <a:r>
              <a:rPr lang="ko-KR" altLang="en-US" dirty="0"/>
              <a:t>메타데이터 제거하기 </a:t>
            </a:r>
            <a:r>
              <a:rPr lang="en-US" altLang="ko-KR" dirty="0"/>
              <a:t>- JPEG</a:t>
            </a: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4.1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내용 개체 틀 1"/>
          <p:cNvSpPr>
            <a:spLocks noGrp="1"/>
          </p:cNvSpPr>
          <p:nvPr>
            <p:ph sz="quarter" idx="10"/>
          </p:nvPr>
        </p:nvSpPr>
        <p:spPr>
          <a:xfrm>
            <a:off x="395535" y="1196751"/>
            <a:ext cx="8467751" cy="5544617"/>
          </a:xfrm>
        </p:spPr>
        <p:txBody>
          <a:bodyPr>
            <a:noAutofit/>
          </a:bodyPr>
          <a:lstStyle/>
          <a:p>
            <a:pPr marL="266700" indent="-266700"/>
            <a:r>
              <a:rPr lang="en-US" altLang="ko-KR" dirty="0" smtClean="0"/>
              <a:t>JPEG</a:t>
            </a:r>
            <a:r>
              <a:rPr lang="ko-KR" altLang="ko-KR" dirty="0"/>
              <a:t>포맷은 디지털 카메라로 사진을 찍을 때마다 카메라정보</a:t>
            </a:r>
            <a:r>
              <a:rPr lang="en-US" altLang="ko-KR" dirty="0"/>
              <a:t>, </a:t>
            </a:r>
            <a:r>
              <a:rPr lang="ko-KR" altLang="ko-KR" dirty="0"/>
              <a:t>촬영시간</a:t>
            </a:r>
            <a:r>
              <a:rPr lang="en-US" altLang="ko-KR" dirty="0"/>
              <a:t>, </a:t>
            </a:r>
            <a:r>
              <a:rPr lang="ko-KR" altLang="ko-KR" dirty="0"/>
              <a:t>노출</a:t>
            </a:r>
            <a:r>
              <a:rPr lang="en-US" altLang="ko-KR" dirty="0"/>
              <a:t>, </a:t>
            </a:r>
            <a:r>
              <a:rPr lang="ko-KR" altLang="ko-KR" dirty="0"/>
              <a:t>플래시 사용여부</a:t>
            </a:r>
            <a:r>
              <a:rPr lang="en-US" altLang="ko-KR" dirty="0"/>
              <a:t>, </a:t>
            </a:r>
            <a:r>
              <a:rPr lang="ko-KR" altLang="ko-KR" dirty="0"/>
              <a:t>크기</a:t>
            </a:r>
            <a:r>
              <a:rPr lang="en-US" altLang="ko-KR" dirty="0"/>
              <a:t>, </a:t>
            </a:r>
            <a:r>
              <a:rPr lang="ko-KR" altLang="ko-KR" dirty="0"/>
              <a:t>해상도 등의 메타데이터를 포함한다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pPr marL="266700" indent="-266700"/>
            <a:r>
              <a:rPr lang="ko-KR" altLang="ko-KR" dirty="0" err="1" smtClean="0"/>
              <a:t>포토샵에서</a:t>
            </a:r>
            <a:r>
              <a:rPr lang="ko-KR" altLang="ko-KR" dirty="0" smtClean="0"/>
              <a:t> </a:t>
            </a:r>
            <a:r>
              <a:rPr lang="ko-KR" altLang="en-US" dirty="0" smtClean="0"/>
              <a:t>편</a:t>
            </a:r>
            <a:r>
              <a:rPr lang="ko-KR" altLang="en-US" dirty="0"/>
              <a:t>집</a:t>
            </a:r>
            <a:r>
              <a:rPr lang="ko-KR" altLang="ko-KR" dirty="0" smtClean="0"/>
              <a:t>한 </a:t>
            </a:r>
            <a:r>
              <a:rPr lang="en-US" altLang="ko-KR" dirty="0"/>
              <a:t>JPEG </a:t>
            </a:r>
            <a:r>
              <a:rPr lang="ko-KR" altLang="ko-KR" dirty="0"/>
              <a:t>포맷 이미지에 남은 불필요한 메타데이터를 </a:t>
            </a:r>
            <a:r>
              <a:rPr lang="ko-KR" altLang="ko-KR" dirty="0" smtClean="0"/>
              <a:t>제거하</a:t>
            </a:r>
            <a:r>
              <a:rPr lang="ko-KR" altLang="en-US" dirty="0" smtClean="0"/>
              <a:t>고 압축 알고리즘을 </a:t>
            </a:r>
            <a:r>
              <a:rPr lang="ko-KR" altLang="en-US" dirty="0" err="1" smtClean="0"/>
              <a:t>최적화해주는</a:t>
            </a:r>
            <a:r>
              <a:rPr lang="ko-KR" altLang="en-US" dirty="0" smtClean="0"/>
              <a:t> </a:t>
            </a:r>
            <a:r>
              <a:rPr lang="ko-KR" altLang="ko-KR" dirty="0" smtClean="0"/>
              <a:t>프로그램은 </a:t>
            </a:r>
            <a:r>
              <a:rPr lang="ko-KR" altLang="ko-KR" dirty="0"/>
              <a:t>대표적으로 </a:t>
            </a:r>
            <a:r>
              <a:rPr lang="en-US" altLang="ko-KR" dirty="0" err="1"/>
              <a:t>jpegtran</a:t>
            </a:r>
            <a:r>
              <a:rPr lang="ko-KR" altLang="ko-KR" dirty="0"/>
              <a:t>이 있다</a:t>
            </a:r>
            <a:r>
              <a:rPr lang="en-US" altLang="ko-KR" dirty="0"/>
              <a:t>.</a:t>
            </a:r>
            <a:endParaRPr lang="ko-KR" altLang="ko-KR" dirty="0"/>
          </a:p>
          <a:p>
            <a:pPr marL="266700" indent="-266700"/>
            <a:r>
              <a:rPr lang="en-US" altLang="ko-KR" dirty="0" err="1" smtClean="0"/>
              <a:t>jpegtran</a:t>
            </a:r>
            <a:r>
              <a:rPr lang="ko-KR" altLang="ko-KR" dirty="0"/>
              <a:t>으로 불필요한 메타데이터를 제거한 파일 크기를 비교한 화면이다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pPr marL="266700" indent="-266700"/>
            <a:endParaRPr lang="en-US" altLang="ko-KR" dirty="0"/>
          </a:p>
          <a:p>
            <a:pPr marL="266700" indent="-266700"/>
            <a:endParaRPr lang="en-US" altLang="ko-KR" dirty="0" smtClean="0"/>
          </a:p>
          <a:p>
            <a:pPr marL="266700" indent="-266700"/>
            <a:endParaRPr lang="en-US" altLang="ko-KR" dirty="0"/>
          </a:p>
          <a:p>
            <a:pPr marL="266700" indent="-266700"/>
            <a:endParaRPr lang="en-US" altLang="ko-KR" dirty="0" smtClean="0"/>
          </a:p>
          <a:p>
            <a:pPr marL="266700" indent="-266700"/>
            <a:endParaRPr lang="en-US" altLang="ko-KR" dirty="0"/>
          </a:p>
          <a:p>
            <a:pPr marL="266700" indent="-266700"/>
            <a:endParaRPr lang="en-US" altLang="ko-KR" dirty="0" smtClean="0"/>
          </a:p>
          <a:p>
            <a:pPr marL="266700" indent="-266700"/>
            <a:endParaRPr lang="en-US" altLang="ko-KR" dirty="0"/>
          </a:p>
          <a:p>
            <a:pPr marL="266700" indent="-266700"/>
            <a:endParaRPr lang="en-US" altLang="ko-KR" dirty="0" smtClean="0"/>
          </a:p>
          <a:p>
            <a:pPr marL="266700" indent="-266700"/>
            <a:endParaRPr lang="en-US" altLang="ko-KR" dirty="0"/>
          </a:p>
          <a:p>
            <a:pPr marL="266700" indent="-266700"/>
            <a:endParaRPr lang="en-US" altLang="ko-KR" dirty="0" smtClean="0"/>
          </a:p>
          <a:p>
            <a:pPr marL="266700" indent="-266700"/>
            <a:r>
              <a:rPr lang="en-US" altLang="ko-KR" sz="1400" dirty="0" smtClean="0"/>
              <a:t>JPEG</a:t>
            </a:r>
            <a:r>
              <a:rPr lang="ko-KR" altLang="ko-KR" sz="1400" dirty="0" smtClean="0"/>
              <a:t>포맷</a:t>
            </a:r>
            <a:r>
              <a:rPr lang="ko-KR" altLang="en-US" sz="1400" dirty="0" smtClean="0"/>
              <a:t>은</a:t>
            </a:r>
            <a:r>
              <a:rPr lang="ko-KR" altLang="ko-KR" sz="1400" dirty="0" smtClean="0"/>
              <a:t> </a:t>
            </a:r>
            <a:r>
              <a:rPr lang="ko-KR" altLang="ko-KR" sz="1400" dirty="0" err="1"/>
              <a:t>포토샵에서</a:t>
            </a:r>
            <a:r>
              <a:rPr lang="en-US" altLang="ko-KR" sz="1400" dirty="0"/>
              <a:t> Optimized </a:t>
            </a:r>
            <a:r>
              <a:rPr lang="ko-KR" altLang="ko-KR" sz="1400" dirty="0"/>
              <a:t>또는</a:t>
            </a:r>
            <a:r>
              <a:rPr lang="en-US" altLang="ko-KR" sz="1400" dirty="0"/>
              <a:t> Progressive </a:t>
            </a:r>
            <a:r>
              <a:rPr lang="ko-KR" altLang="ko-KR" sz="1400" dirty="0"/>
              <a:t>옵션만 선택하고 저장하면 최적화된 이미지로 저장할 수 있다</a:t>
            </a:r>
            <a:r>
              <a:rPr lang="en-US" altLang="ko-KR" sz="1400" dirty="0"/>
              <a:t>. </a:t>
            </a:r>
            <a:r>
              <a:rPr lang="en-US" altLang="ko-KR" sz="1400" dirty="0" smtClean="0"/>
              <a:t>JPEG</a:t>
            </a:r>
            <a:r>
              <a:rPr lang="ko-KR" altLang="ko-KR" sz="1400" dirty="0" smtClean="0"/>
              <a:t>포맷의 </a:t>
            </a:r>
            <a:r>
              <a:rPr lang="ko-KR" altLang="ko-KR" sz="1400" dirty="0"/>
              <a:t>파일 크기는 </a:t>
            </a:r>
            <a:r>
              <a:rPr lang="ko-KR" altLang="en-US" sz="1400" dirty="0" err="1" smtClean="0"/>
              <a:t>품질</a:t>
            </a:r>
            <a:r>
              <a:rPr lang="ko-KR" altLang="ko-KR" sz="1400" dirty="0" err="1" smtClean="0"/>
              <a:t>값</a:t>
            </a:r>
            <a:r>
              <a:rPr lang="ko-KR" altLang="en-US" sz="1400" dirty="0" err="1" smtClean="0"/>
              <a:t>에</a:t>
            </a:r>
            <a:r>
              <a:rPr lang="ko-KR" altLang="en-US" sz="1400" dirty="0" smtClean="0"/>
              <a:t> 따라 차이가 크므로</a:t>
            </a:r>
            <a:r>
              <a:rPr lang="ko-KR" altLang="ko-KR" sz="1400" dirty="0" smtClean="0"/>
              <a:t> </a:t>
            </a:r>
            <a:r>
              <a:rPr lang="ko-KR" altLang="en-US" sz="1400" dirty="0"/>
              <a:t>이미지 </a:t>
            </a:r>
            <a:r>
              <a:rPr lang="ko-KR" altLang="ko-KR" sz="1400" dirty="0"/>
              <a:t>품질이 손상되지 </a:t>
            </a:r>
            <a:r>
              <a:rPr lang="ko-KR" altLang="ko-KR" sz="1400" dirty="0" smtClean="0"/>
              <a:t>않</a:t>
            </a:r>
            <a:r>
              <a:rPr lang="ko-KR" altLang="en-US" sz="1400" dirty="0" smtClean="0"/>
              <a:t>는 가장 작은 </a:t>
            </a:r>
            <a:r>
              <a:rPr lang="ko-KR" altLang="en-US" sz="1400" dirty="0" err="1" smtClean="0"/>
              <a:t>품질값</a:t>
            </a:r>
            <a:r>
              <a:rPr lang="ko-KR" altLang="ko-KR" sz="1400" dirty="0" err="1" smtClean="0"/>
              <a:t>을</a:t>
            </a:r>
            <a:r>
              <a:rPr lang="ko-KR" altLang="ko-KR" sz="1400" dirty="0" smtClean="0"/>
              <a:t> </a:t>
            </a:r>
            <a:r>
              <a:rPr lang="ko-KR" altLang="ko-KR" sz="1400" dirty="0"/>
              <a:t>지정해 </a:t>
            </a:r>
            <a:r>
              <a:rPr lang="ko-KR" altLang="ko-KR" sz="1400" dirty="0" smtClean="0"/>
              <a:t>저장</a:t>
            </a:r>
            <a:r>
              <a:rPr lang="ko-KR" altLang="en-US" sz="1400" dirty="0" smtClean="0"/>
              <a:t>하는 것이 중요하</a:t>
            </a:r>
            <a:r>
              <a:rPr lang="ko-KR" altLang="ko-KR" sz="1400" dirty="0" smtClean="0"/>
              <a:t>다</a:t>
            </a:r>
            <a:r>
              <a:rPr lang="en-US" altLang="ko-KR" sz="1400" dirty="0"/>
              <a:t>.</a:t>
            </a:r>
            <a:endParaRPr lang="ko-KR" altLang="ko-KR" sz="1400" dirty="0"/>
          </a:p>
          <a:p>
            <a:pPr marL="266700" indent="-266700"/>
            <a:endParaRPr lang="ko-KR" altLang="ko-KR" dirty="0"/>
          </a:p>
          <a:p>
            <a:pPr marL="266700" indent="-266700"/>
            <a:endParaRPr lang="en-US" altLang="ko-KR" dirty="0" smtClean="0"/>
          </a:p>
        </p:txBody>
      </p:sp>
      <p:pic>
        <p:nvPicPr>
          <p:cNvPr id="8" name="Picture 15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39551" y="2687851"/>
            <a:ext cx="8295981" cy="3045405"/>
          </a:xfrm>
          <a:prstGeom prst="rect">
            <a:avLst/>
          </a:prstGeom>
          <a:noFill/>
          <a:ln>
            <a:noFill/>
          </a:ln>
          <a:effectLst/>
          <a:extLst/>
        </p:spPr>
      </p:pic>
      <p:sp>
        <p:nvSpPr>
          <p:cNvPr id="10" name="직사각형 9"/>
          <p:cNvSpPr/>
          <p:nvPr/>
        </p:nvSpPr>
        <p:spPr>
          <a:xfrm>
            <a:off x="1107694" y="5157192"/>
            <a:ext cx="178125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dirty="0" smtClean="0">
                <a:latin typeface="맑은 고딕" pitchFamily="50" charset="-127"/>
                <a:ea typeface="맑은 고딕" pitchFamily="50" charset="-127"/>
              </a:rPr>
              <a:t>Optimized  77.1KB</a:t>
            </a:r>
            <a:endParaRPr lang="ko-KR" altLang="en-US" sz="14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267934" y="5157192"/>
            <a:ext cx="299107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dirty="0">
                <a:latin typeface="맑은 고딕" pitchFamily="50" charset="-127"/>
                <a:ea typeface="맑은 고딕" pitchFamily="50" charset="-127"/>
              </a:rPr>
              <a:t>Progressive, ICC Profile</a:t>
            </a:r>
            <a:r>
              <a:rPr lang="en-US" altLang="ko-KR" sz="1400" b="1" dirty="0" smtClean="0">
                <a:latin typeface="맑은 고딕" pitchFamily="50" charset="-127"/>
                <a:ea typeface="맑은 고딕" pitchFamily="50" charset="-127"/>
              </a:rPr>
              <a:t>  77.1KB</a:t>
            </a:r>
            <a:endParaRPr lang="ko-KR" altLang="en-US" sz="14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6580302" y="5157192"/>
            <a:ext cx="188013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dirty="0">
                <a:latin typeface="맑은 고딕" pitchFamily="50" charset="-127"/>
                <a:ea typeface="맑은 고딕" pitchFamily="50" charset="-127"/>
              </a:rPr>
              <a:t>Progressive</a:t>
            </a:r>
            <a:r>
              <a:rPr lang="en-US" altLang="ko-KR" sz="1400" b="1" dirty="0" smtClean="0">
                <a:latin typeface="맑은 고딕" pitchFamily="50" charset="-127"/>
                <a:ea typeface="맑은 고딕" pitchFamily="50" charset="-127"/>
              </a:rPr>
              <a:t>  77.1KB</a:t>
            </a:r>
            <a:endParaRPr lang="ko-KR" altLang="en-US" sz="1400" b="1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18507354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파일 크기 줄이기</a:t>
            </a:r>
            <a:r>
              <a:rPr lang="en-US" altLang="ko-KR" dirty="0" smtClean="0"/>
              <a:t>(</a:t>
            </a:r>
            <a:r>
              <a:rPr lang="en-US" altLang="ko-KR" dirty="0" err="1"/>
              <a:t>Cont</a:t>
            </a:r>
            <a:r>
              <a:rPr lang="en-US" altLang="ko-KR" dirty="0"/>
              <a:t>’)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1"/>
          </p:nvPr>
        </p:nvSpPr>
        <p:spPr>
          <a:xfrm>
            <a:off x="928662" y="642918"/>
            <a:ext cx="8035826" cy="357189"/>
          </a:xfrm>
        </p:spPr>
        <p:txBody>
          <a:bodyPr/>
          <a:lstStyle/>
          <a:p>
            <a:r>
              <a:rPr lang="ko-KR" altLang="en-US" dirty="0" err="1"/>
              <a:t>포맷별</a:t>
            </a:r>
            <a:r>
              <a:rPr lang="ko-KR" altLang="en-US" dirty="0"/>
              <a:t> 저장 옵션 선택 </a:t>
            </a:r>
            <a:r>
              <a:rPr lang="ko-KR" altLang="en-US" dirty="0" smtClean="0"/>
              <a:t>방법과 불필요한 메타데이터 제거하기 </a:t>
            </a:r>
            <a:r>
              <a:rPr lang="en-US" altLang="ko-KR" dirty="0"/>
              <a:t>- </a:t>
            </a:r>
            <a:r>
              <a:rPr lang="en-US" altLang="ko-KR" dirty="0" smtClean="0"/>
              <a:t>PNG</a:t>
            </a:r>
            <a:endParaRPr lang="en-US" altLang="ko-KR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4.1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내용 개체 틀 1"/>
          <p:cNvSpPr>
            <a:spLocks noGrp="1"/>
          </p:cNvSpPr>
          <p:nvPr>
            <p:ph sz="quarter" idx="10"/>
          </p:nvPr>
        </p:nvSpPr>
        <p:spPr>
          <a:xfrm>
            <a:off x="395535" y="1196752"/>
            <a:ext cx="8467751" cy="5112568"/>
          </a:xfrm>
        </p:spPr>
        <p:txBody>
          <a:bodyPr>
            <a:noAutofit/>
          </a:bodyPr>
          <a:lstStyle/>
          <a:p>
            <a:pPr marL="266700" indent="-266700"/>
            <a:r>
              <a:rPr lang="en-US" altLang="ko-KR" dirty="0" smtClean="0"/>
              <a:t>PNG </a:t>
            </a:r>
            <a:r>
              <a:rPr lang="ko-KR" altLang="ko-KR" dirty="0"/>
              <a:t>포맷은</a:t>
            </a:r>
            <a:r>
              <a:rPr lang="en-US" altLang="ko-KR" dirty="0"/>
              <a:t> 8</a:t>
            </a:r>
            <a:r>
              <a:rPr lang="ko-KR" altLang="ko-KR" dirty="0"/>
              <a:t>비트와</a:t>
            </a:r>
            <a:r>
              <a:rPr lang="en-US" altLang="ko-KR" dirty="0"/>
              <a:t> 24</a:t>
            </a:r>
            <a:r>
              <a:rPr lang="ko-KR" altLang="ko-KR" dirty="0"/>
              <a:t>비트의 메타데이터 정보가 다르고 </a:t>
            </a:r>
            <a:r>
              <a:rPr lang="ko-KR" altLang="ko-KR" dirty="0" err="1"/>
              <a:t>포토샵</a:t>
            </a:r>
            <a:r>
              <a:rPr lang="ko-KR" altLang="ko-KR" dirty="0"/>
              <a:t> 버전에 따라 메타데이터 정보를 다르게 저장한다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pPr marL="266700" indent="-266700"/>
            <a:r>
              <a:rPr lang="ko-KR" altLang="ko-KR" dirty="0" smtClean="0"/>
              <a:t>예를 </a:t>
            </a:r>
            <a:r>
              <a:rPr lang="ko-KR" altLang="ko-KR" dirty="0"/>
              <a:t>들어</a:t>
            </a:r>
            <a:r>
              <a:rPr lang="en-US" altLang="ko-KR" dirty="0"/>
              <a:t> PNG-8 </a:t>
            </a:r>
            <a:r>
              <a:rPr lang="ko-KR" altLang="ko-KR" dirty="0"/>
              <a:t>포맷은 </a:t>
            </a:r>
            <a:r>
              <a:rPr lang="en-US" altLang="ko-KR" dirty="0" smtClean="0"/>
              <a:t>IE7</a:t>
            </a:r>
            <a:r>
              <a:rPr lang="ko-KR" altLang="en-US" dirty="0" smtClean="0"/>
              <a:t>이하</a:t>
            </a:r>
            <a:r>
              <a:rPr lang="ko-KR" altLang="ko-KR" dirty="0" smtClean="0"/>
              <a:t> </a:t>
            </a:r>
            <a:r>
              <a:rPr lang="ko-KR" altLang="ko-KR" dirty="0"/>
              <a:t>브라우저에서 </a:t>
            </a:r>
            <a:r>
              <a:rPr lang="ko-KR" altLang="ko-KR" dirty="0" err="1"/>
              <a:t>감마값</a:t>
            </a:r>
            <a:r>
              <a:rPr lang="en-US" altLang="ko-KR" dirty="0"/>
              <a:t>(Gamma) </a:t>
            </a:r>
            <a:r>
              <a:rPr lang="ko-KR" altLang="ko-KR" dirty="0"/>
              <a:t>해석 오류 현상이 발생한다</a:t>
            </a:r>
            <a:r>
              <a:rPr lang="en-US" altLang="ko-KR" dirty="0"/>
              <a:t>. </a:t>
            </a:r>
            <a:r>
              <a:rPr lang="ko-KR" altLang="ko-KR" dirty="0" err="1"/>
              <a:t>포토샵</a:t>
            </a:r>
            <a:r>
              <a:rPr lang="ko-KR" altLang="ko-KR" dirty="0"/>
              <a:t> 압축 알고리즘이 메타데이터에 </a:t>
            </a:r>
            <a:r>
              <a:rPr lang="ko-KR" altLang="ko-KR" dirty="0" err="1"/>
              <a:t>감마값을</a:t>
            </a:r>
            <a:r>
              <a:rPr lang="ko-KR" altLang="ko-KR" dirty="0"/>
              <a:t> 포함해 저장하는데 이 </a:t>
            </a:r>
            <a:r>
              <a:rPr lang="ko-KR" altLang="ko-KR" dirty="0" err="1"/>
              <a:t>감마값을</a:t>
            </a:r>
            <a:r>
              <a:rPr lang="ko-KR" altLang="ko-KR" dirty="0"/>
              <a:t> 일부 브라우저에서 잘못 해석하여 색상 차이가 발생한다</a:t>
            </a:r>
            <a:r>
              <a:rPr lang="en-US" altLang="ko-KR" dirty="0" smtClean="0"/>
              <a:t>.</a:t>
            </a:r>
          </a:p>
          <a:p>
            <a:pPr marL="266700" indent="-266700"/>
            <a:endParaRPr lang="en-US" altLang="ko-KR" dirty="0"/>
          </a:p>
          <a:p>
            <a:pPr marL="266700" indent="-266700"/>
            <a:endParaRPr lang="en-US" altLang="ko-KR" dirty="0" smtClean="0"/>
          </a:p>
          <a:p>
            <a:pPr marL="266700" indent="-266700"/>
            <a:endParaRPr lang="en-US" altLang="ko-KR" dirty="0" smtClean="0"/>
          </a:p>
          <a:p>
            <a:pPr marL="266700" indent="-266700"/>
            <a:endParaRPr lang="en-US" altLang="ko-KR" dirty="0"/>
          </a:p>
          <a:p>
            <a:pPr marL="266700" indent="-266700"/>
            <a:endParaRPr lang="en-US" altLang="ko-KR" dirty="0" smtClean="0"/>
          </a:p>
          <a:p>
            <a:pPr marL="266700" indent="-266700"/>
            <a:r>
              <a:rPr lang="ko-KR" altLang="ko-KR" dirty="0" err="1" smtClean="0"/>
              <a:t>포토샵</a:t>
            </a:r>
            <a:r>
              <a:rPr lang="en-US" altLang="ko-KR" dirty="0" smtClean="0"/>
              <a:t> </a:t>
            </a:r>
            <a:r>
              <a:rPr lang="en-US" altLang="ko-KR" dirty="0"/>
              <a:t>CS3</a:t>
            </a:r>
            <a:r>
              <a:rPr lang="ko-KR" altLang="ko-KR" dirty="0"/>
              <a:t>이후 버전에서</a:t>
            </a:r>
            <a:r>
              <a:rPr lang="en-US" altLang="ko-KR" dirty="0"/>
              <a:t> save for web </a:t>
            </a:r>
            <a:r>
              <a:rPr lang="ko-KR" altLang="ko-KR" dirty="0"/>
              <a:t>기능을 사용하면 </a:t>
            </a:r>
            <a:r>
              <a:rPr lang="ko-KR" altLang="ko-KR" dirty="0" err="1"/>
              <a:t>감마값을</a:t>
            </a:r>
            <a:r>
              <a:rPr lang="ko-KR" altLang="ko-KR" dirty="0"/>
              <a:t> 빼고 저장하여 색상 차이가 발생하지 않고 </a:t>
            </a:r>
            <a:r>
              <a:rPr lang="ko-KR" altLang="ko-KR" dirty="0" err="1"/>
              <a:t>감마값</a:t>
            </a:r>
            <a:r>
              <a:rPr lang="ko-KR" altLang="ko-KR" dirty="0"/>
              <a:t> 정보가 포함되지 않아 파일 크기도 작다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pPr marL="266700" indent="-266700"/>
            <a:r>
              <a:rPr lang="ko-KR" altLang="ko-KR" dirty="0" err="1" smtClean="0"/>
              <a:t>포토샵</a:t>
            </a:r>
            <a:r>
              <a:rPr lang="ko-KR" altLang="ko-KR" dirty="0" smtClean="0"/>
              <a:t> </a:t>
            </a:r>
            <a:r>
              <a:rPr lang="ko-KR" altLang="ko-KR" dirty="0"/>
              <a:t>최신 버전을 사용하는 것이 불필요한 메타데이터를 적게 포함하고 파일 크기를 줄일 수 있는 방법이다</a:t>
            </a:r>
            <a:r>
              <a:rPr lang="en-US" altLang="ko-KR" dirty="0" smtClean="0"/>
              <a:t>.</a:t>
            </a:r>
            <a:endParaRPr lang="ko-KR" altLang="ko-KR" dirty="0"/>
          </a:p>
        </p:txBody>
      </p:sp>
      <p:pic>
        <p:nvPicPr>
          <p:cNvPr id="11266" name="Picture 2" descr="0331_blog_3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99592" y="2636912"/>
            <a:ext cx="4953000" cy="1466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5298675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파일 크기 줄이기</a:t>
            </a:r>
            <a:r>
              <a:rPr lang="en-US" altLang="ko-KR" dirty="0" smtClean="0"/>
              <a:t>(</a:t>
            </a:r>
            <a:r>
              <a:rPr lang="en-US" altLang="ko-KR" dirty="0" err="1"/>
              <a:t>Cont</a:t>
            </a:r>
            <a:r>
              <a:rPr lang="en-US" altLang="ko-KR" dirty="0"/>
              <a:t>’)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1"/>
          </p:nvPr>
        </p:nvSpPr>
        <p:spPr>
          <a:xfrm>
            <a:off x="928662" y="642918"/>
            <a:ext cx="7819802" cy="357189"/>
          </a:xfrm>
        </p:spPr>
        <p:txBody>
          <a:bodyPr/>
          <a:lstStyle/>
          <a:p>
            <a:r>
              <a:rPr lang="ko-KR" altLang="en-US" dirty="0" err="1" smtClean="0"/>
              <a:t>포맷별</a:t>
            </a:r>
            <a:r>
              <a:rPr lang="ko-KR" altLang="en-US" dirty="0" smtClean="0"/>
              <a:t> 저장 옵션 선택 방법과 불필요한 </a:t>
            </a:r>
            <a:r>
              <a:rPr lang="ko-KR" altLang="en-US" dirty="0"/>
              <a:t>메타데이터 제거하기 </a:t>
            </a:r>
            <a:r>
              <a:rPr lang="en-US" altLang="ko-KR" dirty="0"/>
              <a:t>- PNG</a:t>
            </a: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4.1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내용 개체 틀 1"/>
          <p:cNvSpPr>
            <a:spLocks noGrp="1"/>
          </p:cNvSpPr>
          <p:nvPr>
            <p:ph sz="quarter" idx="10"/>
          </p:nvPr>
        </p:nvSpPr>
        <p:spPr>
          <a:xfrm>
            <a:off x="395535" y="1196752"/>
            <a:ext cx="8467751" cy="5112568"/>
          </a:xfrm>
        </p:spPr>
        <p:txBody>
          <a:bodyPr>
            <a:noAutofit/>
          </a:bodyPr>
          <a:lstStyle/>
          <a:p>
            <a:pPr marL="266700" indent="-266700"/>
            <a:r>
              <a:rPr lang="en-US" altLang="ko-KR" dirty="0" smtClean="0"/>
              <a:t>PNG </a:t>
            </a:r>
            <a:r>
              <a:rPr lang="ko-KR" altLang="ko-KR" dirty="0"/>
              <a:t>포맷도 이미지의 제작 프로그램</a:t>
            </a:r>
            <a:r>
              <a:rPr lang="en-US" altLang="ko-KR" dirty="0"/>
              <a:t>, </a:t>
            </a:r>
            <a:r>
              <a:rPr lang="ko-KR" altLang="ko-KR" dirty="0"/>
              <a:t>제작 시간 등의 불필요한 메타데이터를 포함한다</a:t>
            </a:r>
            <a:r>
              <a:rPr lang="en-US" altLang="ko-KR" dirty="0"/>
              <a:t>.</a:t>
            </a:r>
            <a:endParaRPr lang="ko-KR" altLang="ko-KR" dirty="0"/>
          </a:p>
          <a:p>
            <a:pPr marL="266700" indent="-266700"/>
            <a:r>
              <a:rPr lang="en-US" altLang="ko-KR" dirty="0" err="1" smtClean="0"/>
              <a:t>TweakPNG</a:t>
            </a:r>
            <a:r>
              <a:rPr lang="en-US" altLang="ko-KR" dirty="0" smtClean="0"/>
              <a:t> </a:t>
            </a:r>
            <a:r>
              <a:rPr lang="ko-KR" altLang="ko-KR" dirty="0"/>
              <a:t>라는 프로그램을 이용해</a:t>
            </a:r>
            <a:r>
              <a:rPr lang="en-US" altLang="ko-KR" dirty="0"/>
              <a:t> PNG </a:t>
            </a:r>
            <a:r>
              <a:rPr lang="ko-KR" altLang="ko-KR" dirty="0"/>
              <a:t>포맷 이미지의 메타데이터를 확인하고 편집할 수 있다</a:t>
            </a:r>
            <a:r>
              <a:rPr lang="en-US" altLang="ko-KR" dirty="0" smtClean="0"/>
              <a:t>.</a:t>
            </a:r>
          </a:p>
          <a:p>
            <a:pPr marL="266700" indent="-266700"/>
            <a:endParaRPr lang="en-US" altLang="ko-KR" dirty="0"/>
          </a:p>
          <a:p>
            <a:pPr marL="266700" indent="-266700"/>
            <a:endParaRPr lang="en-US" altLang="ko-KR" dirty="0" smtClean="0"/>
          </a:p>
          <a:p>
            <a:pPr marL="266700" indent="-266700"/>
            <a:endParaRPr lang="en-US" altLang="ko-KR" dirty="0"/>
          </a:p>
          <a:p>
            <a:pPr marL="266700" indent="-266700"/>
            <a:endParaRPr lang="en-US" altLang="ko-KR" dirty="0" smtClean="0"/>
          </a:p>
          <a:p>
            <a:pPr marL="266700" indent="-266700"/>
            <a:endParaRPr lang="en-US" altLang="ko-KR" dirty="0"/>
          </a:p>
          <a:p>
            <a:pPr marL="266700" indent="-266700"/>
            <a:endParaRPr lang="en-US" altLang="ko-KR" dirty="0" smtClean="0"/>
          </a:p>
          <a:p>
            <a:pPr marL="266700" indent="-266700"/>
            <a:endParaRPr lang="en-US" altLang="ko-KR" dirty="0"/>
          </a:p>
          <a:p>
            <a:pPr marL="266700" indent="-266700"/>
            <a:endParaRPr lang="en-US" altLang="ko-KR" dirty="0" smtClean="0"/>
          </a:p>
          <a:p>
            <a:pPr marL="266700" indent="-266700"/>
            <a:endParaRPr lang="en-US" altLang="ko-KR" dirty="0"/>
          </a:p>
          <a:p>
            <a:pPr marL="266700" indent="-266700"/>
            <a:r>
              <a:rPr lang="en-US" altLang="ko-KR" dirty="0" smtClean="0"/>
              <a:t>PNG </a:t>
            </a:r>
            <a:r>
              <a:rPr lang="ko-KR" altLang="ko-KR" dirty="0"/>
              <a:t>포맷은 이미지 헤더 정보</a:t>
            </a:r>
            <a:r>
              <a:rPr lang="en-US" altLang="ko-KR" dirty="0"/>
              <a:t>(IHDR), </a:t>
            </a:r>
            <a:r>
              <a:rPr lang="ko-KR" altLang="ko-KR" dirty="0"/>
              <a:t>이미지 데이터 정보</a:t>
            </a:r>
            <a:r>
              <a:rPr lang="en-US" altLang="ko-KR" dirty="0"/>
              <a:t>(IDAT), </a:t>
            </a:r>
            <a:r>
              <a:rPr lang="ko-KR" altLang="ko-KR" dirty="0"/>
              <a:t>이미지 데이터 종료 정보</a:t>
            </a:r>
            <a:r>
              <a:rPr lang="en-US" altLang="ko-KR" dirty="0"/>
              <a:t>(IEND)</a:t>
            </a:r>
            <a:r>
              <a:rPr lang="ko-KR" altLang="ko-KR" dirty="0"/>
              <a:t>를 포함한다</a:t>
            </a:r>
            <a:r>
              <a:rPr lang="en-US" altLang="ko-KR" dirty="0"/>
              <a:t>. </a:t>
            </a:r>
            <a:endParaRPr lang="ko-KR" altLang="ko-KR" dirty="0"/>
          </a:p>
          <a:p>
            <a:pPr marL="266700" indent="-266700"/>
            <a:r>
              <a:rPr lang="en-US" altLang="ko-KR" dirty="0" smtClean="0"/>
              <a:t>PNG-8</a:t>
            </a:r>
            <a:r>
              <a:rPr lang="ko-KR" altLang="ko-KR" dirty="0"/>
              <a:t>은 색상 정보를 추출한 팔레트 정보</a:t>
            </a:r>
            <a:r>
              <a:rPr lang="en-US" altLang="ko-KR" dirty="0"/>
              <a:t>(PLTE)</a:t>
            </a:r>
            <a:r>
              <a:rPr lang="ko-KR" altLang="ko-KR" dirty="0"/>
              <a:t>를 추가로 포함한다</a:t>
            </a:r>
            <a:r>
              <a:rPr lang="en-US" altLang="ko-KR" dirty="0"/>
              <a:t>.</a:t>
            </a:r>
            <a:endParaRPr lang="ko-KR" altLang="ko-KR" dirty="0"/>
          </a:p>
          <a:p>
            <a:pPr marL="266700" indent="-266700"/>
            <a:r>
              <a:rPr lang="ko-KR" altLang="ko-KR" dirty="0" err="1" smtClean="0"/>
              <a:t>두번째</a:t>
            </a:r>
            <a:r>
              <a:rPr lang="ko-KR" altLang="ko-KR" dirty="0" smtClean="0"/>
              <a:t> </a:t>
            </a:r>
            <a:r>
              <a:rPr lang="ko-KR" altLang="ko-KR" dirty="0"/>
              <a:t>줄에</a:t>
            </a:r>
            <a:r>
              <a:rPr lang="en-US" altLang="ko-KR" dirty="0"/>
              <a:t> </a:t>
            </a:r>
            <a:r>
              <a:rPr lang="en-US" altLang="ko-KR" dirty="0" err="1"/>
              <a:t>tEXt</a:t>
            </a:r>
            <a:r>
              <a:rPr lang="ko-KR" altLang="ko-KR" dirty="0"/>
              <a:t>라는 정보는 이미지 편집 소프트웨어 정보로 불필요한 메타데이터다</a:t>
            </a:r>
            <a:r>
              <a:rPr lang="en-US" altLang="ko-KR" dirty="0"/>
              <a:t>.</a:t>
            </a:r>
            <a:endParaRPr lang="ko-KR" altLang="ko-KR" dirty="0"/>
          </a:p>
        </p:txBody>
      </p:sp>
      <p:pic>
        <p:nvPicPr>
          <p:cNvPr id="10" name="Picture 18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11560" y="2204864"/>
            <a:ext cx="5572844" cy="2723659"/>
          </a:xfrm>
          <a:prstGeom prst="rect">
            <a:avLst/>
          </a:prstGeom>
          <a:noFill/>
          <a:ln>
            <a:noFill/>
          </a:ln>
          <a:effectLst/>
          <a:extLst/>
        </p:spPr>
      </p:pic>
    </p:spTree>
    <p:extLst>
      <p:ext uri="{BB962C8B-B14F-4D97-AF65-F5344CB8AC3E}">
        <p14:creationId xmlns:p14="http://schemas.microsoft.com/office/powerpoint/2010/main" xmlns="" val="113373738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파일 크기 줄이기</a:t>
            </a:r>
            <a:r>
              <a:rPr lang="en-US" altLang="ko-KR" dirty="0" smtClean="0"/>
              <a:t>(</a:t>
            </a:r>
            <a:r>
              <a:rPr lang="en-US" altLang="ko-KR" dirty="0" err="1"/>
              <a:t>Cont</a:t>
            </a:r>
            <a:r>
              <a:rPr lang="en-US" altLang="ko-KR" dirty="0"/>
              <a:t>’)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1"/>
          </p:nvPr>
        </p:nvSpPr>
        <p:spPr>
          <a:xfrm>
            <a:off x="928662" y="642918"/>
            <a:ext cx="7819802" cy="357189"/>
          </a:xfrm>
        </p:spPr>
        <p:txBody>
          <a:bodyPr/>
          <a:lstStyle/>
          <a:p>
            <a:r>
              <a:rPr lang="ko-KR" altLang="en-US" dirty="0" err="1" smtClean="0"/>
              <a:t>포맷별</a:t>
            </a:r>
            <a:r>
              <a:rPr lang="ko-KR" altLang="en-US" dirty="0" smtClean="0"/>
              <a:t> 저장 옵션 선택 방법과 불필요한 </a:t>
            </a:r>
            <a:r>
              <a:rPr lang="ko-KR" altLang="en-US" dirty="0"/>
              <a:t>메타데이터 제거하기 </a:t>
            </a:r>
            <a:r>
              <a:rPr lang="en-US" altLang="ko-KR" dirty="0"/>
              <a:t>- PNG</a:t>
            </a: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4.1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내용 개체 틀 1"/>
          <p:cNvSpPr>
            <a:spLocks noGrp="1"/>
          </p:cNvSpPr>
          <p:nvPr>
            <p:ph sz="quarter" idx="10"/>
          </p:nvPr>
        </p:nvSpPr>
        <p:spPr>
          <a:xfrm>
            <a:off x="395535" y="1196752"/>
            <a:ext cx="8467751" cy="5112568"/>
          </a:xfrm>
        </p:spPr>
        <p:txBody>
          <a:bodyPr>
            <a:noAutofit/>
          </a:bodyPr>
          <a:lstStyle/>
          <a:p>
            <a:pPr marL="266700" indent="-266700"/>
            <a:r>
              <a:rPr lang="en-US" altLang="ko-KR" dirty="0" smtClean="0"/>
              <a:t>PNG </a:t>
            </a:r>
            <a:r>
              <a:rPr lang="ko-KR" altLang="ko-KR" dirty="0"/>
              <a:t>포맷의 불필요한 메타데이터를 삭제해주는 프로그램에는</a:t>
            </a:r>
            <a:r>
              <a:rPr lang="en-US" altLang="ko-KR" dirty="0"/>
              <a:t> </a:t>
            </a:r>
            <a:r>
              <a:rPr lang="en-US" altLang="ko-KR" dirty="0" err="1"/>
              <a:t>PNGOptimizer</a:t>
            </a:r>
            <a:r>
              <a:rPr lang="ko-KR" altLang="ko-KR" dirty="0"/>
              <a:t>가 있다</a:t>
            </a:r>
            <a:r>
              <a:rPr lang="en-US" altLang="ko-KR" dirty="0"/>
              <a:t>.</a:t>
            </a:r>
            <a:endParaRPr lang="ko-KR" altLang="ko-KR" dirty="0"/>
          </a:p>
          <a:p>
            <a:pPr marL="266700" indent="-266700"/>
            <a:r>
              <a:rPr lang="en-US" altLang="ko-KR" dirty="0" smtClean="0"/>
              <a:t>GUI</a:t>
            </a:r>
            <a:r>
              <a:rPr lang="ko-KR" altLang="ko-KR" dirty="0"/>
              <a:t>를 지원해 이미지 파일을 드래그 앤 </a:t>
            </a:r>
            <a:r>
              <a:rPr lang="ko-KR" altLang="ko-KR" dirty="0" err="1"/>
              <a:t>드롭</a:t>
            </a:r>
            <a:r>
              <a:rPr lang="ko-KR" altLang="ko-KR" dirty="0"/>
              <a:t> 하면 불필요한 메타데이터를 삭제하고 백업파일을 생성해준다</a:t>
            </a:r>
            <a:r>
              <a:rPr lang="en-US" altLang="ko-KR" dirty="0"/>
              <a:t>.</a:t>
            </a:r>
            <a:endParaRPr lang="ko-KR" altLang="ko-KR" dirty="0"/>
          </a:p>
          <a:p>
            <a:pPr marL="266700" indent="-266700"/>
            <a:r>
              <a:rPr lang="ko-KR" altLang="ko-KR" dirty="0"/>
              <a:t>실행하고 나면 불필요한 메타데이터 삭제 전</a:t>
            </a:r>
            <a:r>
              <a:rPr lang="en-US" altLang="ko-KR" dirty="0"/>
              <a:t>, </a:t>
            </a:r>
            <a:r>
              <a:rPr lang="ko-KR" altLang="ko-KR" dirty="0"/>
              <a:t>후 파일 크기가 표시된다</a:t>
            </a:r>
            <a:r>
              <a:rPr lang="en-US" altLang="ko-KR" dirty="0"/>
              <a:t>. 10% </a:t>
            </a:r>
            <a:r>
              <a:rPr lang="ko-KR" altLang="ko-KR" dirty="0"/>
              <a:t>정도 파일 크기가 작아진 것을 확인 할 수 있다</a:t>
            </a:r>
            <a:r>
              <a:rPr lang="en-US" altLang="ko-KR" dirty="0"/>
              <a:t>.</a:t>
            </a:r>
            <a:endParaRPr lang="en-US" altLang="ko-KR" dirty="0" smtClean="0"/>
          </a:p>
          <a:p>
            <a:pPr marL="266700" indent="-266700"/>
            <a:endParaRPr lang="en-US" altLang="ko-KR" dirty="0"/>
          </a:p>
          <a:p>
            <a:pPr marL="266700" indent="-266700"/>
            <a:endParaRPr lang="en-US" altLang="ko-KR" dirty="0" smtClean="0"/>
          </a:p>
          <a:p>
            <a:pPr marL="266700" indent="-266700"/>
            <a:endParaRPr lang="en-US" altLang="ko-KR" dirty="0"/>
          </a:p>
          <a:p>
            <a:pPr marL="266700" indent="-266700"/>
            <a:endParaRPr lang="en-US" altLang="ko-KR" dirty="0" smtClean="0"/>
          </a:p>
          <a:p>
            <a:pPr marL="266700" indent="-266700"/>
            <a:endParaRPr lang="en-US" altLang="ko-KR" dirty="0"/>
          </a:p>
          <a:p>
            <a:pPr marL="266700" indent="-266700"/>
            <a:endParaRPr lang="en-US" altLang="ko-KR" dirty="0" smtClean="0"/>
          </a:p>
          <a:p>
            <a:pPr marL="266700" indent="-266700"/>
            <a:endParaRPr lang="en-US" altLang="ko-KR" dirty="0"/>
          </a:p>
          <a:p>
            <a:pPr marL="266700" indent="-266700"/>
            <a:endParaRPr lang="en-US" altLang="ko-KR" dirty="0" smtClean="0"/>
          </a:p>
        </p:txBody>
      </p:sp>
      <p:pic>
        <p:nvPicPr>
          <p:cNvPr id="8" name="Picture 19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83568" y="2883024"/>
            <a:ext cx="5943600" cy="2815590"/>
          </a:xfrm>
          <a:prstGeom prst="rect">
            <a:avLst/>
          </a:prstGeom>
          <a:noFill/>
          <a:ln>
            <a:noFill/>
          </a:ln>
          <a:effectLst/>
          <a:extLst/>
        </p:spPr>
      </p:pic>
    </p:spTree>
    <p:extLst>
      <p:ext uri="{BB962C8B-B14F-4D97-AF65-F5344CB8AC3E}">
        <p14:creationId xmlns:p14="http://schemas.microsoft.com/office/powerpoint/2010/main" xmlns="" val="389278786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파일 크기 줄이기</a:t>
            </a:r>
            <a:r>
              <a:rPr lang="en-US" altLang="ko-KR" dirty="0" smtClean="0"/>
              <a:t>(</a:t>
            </a:r>
            <a:r>
              <a:rPr lang="en-US" altLang="ko-KR" dirty="0" err="1"/>
              <a:t>Cont</a:t>
            </a:r>
            <a:r>
              <a:rPr lang="en-US" altLang="ko-KR" dirty="0"/>
              <a:t>’)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1"/>
          </p:nvPr>
        </p:nvSpPr>
        <p:spPr>
          <a:xfrm>
            <a:off x="928662" y="642918"/>
            <a:ext cx="7819802" cy="357189"/>
          </a:xfrm>
        </p:spPr>
        <p:txBody>
          <a:bodyPr/>
          <a:lstStyle/>
          <a:p>
            <a:r>
              <a:rPr lang="ko-KR" altLang="en-US" dirty="0" err="1" smtClean="0"/>
              <a:t>포맷별</a:t>
            </a:r>
            <a:r>
              <a:rPr lang="ko-KR" altLang="en-US" dirty="0" smtClean="0"/>
              <a:t> 저장 옵션 선택 방법과 불필요한 </a:t>
            </a:r>
            <a:r>
              <a:rPr lang="ko-KR" altLang="en-US" dirty="0"/>
              <a:t>메타데이터 제거하기 </a:t>
            </a:r>
            <a:r>
              <a:rPr lang="en-US" altLang="ko-KR" dirty="0"/>
              <a:t>- PNG</a:t>
            </a: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4.1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내용 개체 틀 1"/>
          <p:cNvSpPr>
            <a:spLocks noGrp="1"/>
          </p:cNvSpPr>
          <p:nvPr>
            <p:ph sz="quarter" idx="10"/>
          </p:nvPr>
        </p:nvSpPr>
        <p:spPr>
          <a:xfrm>
            <a:off x="395535" y="1196752"/>
            <a:ext cx="8467751" cy="5112568"/>
          </a:xfrm>
        </p:spPr>
        <p:txBody>
          <a:bodyPr>
            <a:noAutofit/>
          </a:bodyPr>
          <a:lstStyle/>
          <a:p>
            <a:pPr marL="266700" indent="-266700"/>
            <a:r>
              <a:rPr lang="ko-KR" altLang="ko-KR" dirty="0" smtClean="0"/>
              <a:t>다시</a:t>
            </a:r>
            <a:r>
              <a:rPr lang="en-US" altLang="ko-KR" dirty="0" smtClean="0"/>
              <a:t> </a:t>
            </a:r>
            <a:r>
              <a:rPr lang="en-US" altLang="ko-KR" dirty="0" err="1"/>
              <a:t>TweakPNG</a:t>
            </a:r>
            <a:r>
              <a:rPr lang="ko-KR" altLang="ko-KR" dirty="0"/>
              <a:t>로 어떤 메타데이터가 수정</a:t>
            </a:r>
            <a:r>
              <a:rPr lang="en-US" altLang="ko-KR" dirty="0"/>
              <a:t>, </a:t>
            </a:r>
            <a:r>
              <a:rPr lang="ko-KR" altLang="ko-KR" dirty="0"/>
              <a:t>삭제 되었는지 확인한다</a:t>
            </a:r>
            <a:r>
              <a:rPr lang="en-US" altLang="ko-KR" dirty="0" smtClean="0"/>
              <a:t>.</a:t>
            </a:r>
          </a:p>
          <a:p>
            <a:pPr marL="266700" indent="-266700"/>
            <a:endParaRPr lang="en-US" altLang="ko-KR" dirty="0"/>
          </a:p>
          <a:p>
            <a:pPr marL="266700" indent="-266700"/>
            <a:endParaRPr lang="en-US" altLang="ko-KR" dirty="0" smtClean="0"/>
          </a:p>
          <a:p>
            <a:pPr marL="266700" indent="-266700"/>
            <a:endParaRPr lang="en-US" altLang="ko-KR" dirty="0"/>
          </a:p>
          <a:p>
            <a:pPr marL="266700" indent="-266700"/>
            <a:endParaRPr lang="en-US" altLang="ko-KR" dirty="0" smtClean="0"/>
          </a:p>
          <a:p>
            <a:pPr marL="266700" indent="-266700"/>
            <a:endParaRPr lang="en-US" altLang="ko-KR" dirty="0"/>
          </a:p>
          <a:p>
            <a:pPr marL="266700" indent="-266700"/>
            <a:endParaRPr lang="en-US" altLang="ko-KR" dirty="0" smtClean="0"/>
          </a:p>
          <a:p>
            <a:pPr marL="266700" indent="-266700"/>
            <a:endParaRPr lang="en-US" altLang="ko-KR" dirty="0"/>
          </a:p>
          <a:p>
            <a:pPr marL="266700" indent="-266700"/>
            <a:endParaRPr lang="en-US" altLang="ko-KR" dirty="0" smtClean="0"/>
          </a:p>
          <a:p>
            <a:pPr marL="266700" indent="-266700"/>
            <a:endParaRPr lang="en-US" altLang="ko-KR" dirty="0"/>
          </a:p>
          <a:p>
            <a:pPr marL="266700" indent="-266700"/>
            <a:endParaRPr lang="en-US" altLang="ko-KR" dirty="0"/>
          </a:p>
          <a:p>
            <a:pPr marL="266700" indent="-266700"/>
            <a:r>
              <a:rPr lang="ko-KR" altLang="ko-KR" dirty="0" smtClean="0"/>
              <a:t>앞서 </a:t>
            </a:r>
            <a:r>
              <a:rPr lang="ko-KR" altLang="ko-KR" dirty="0"/>
              <a:t>설명한 것처럼</a:t>
            </a:r>
            <a:r>
              <a:rPr lang="en-US" altLang="ko-KR" dirty="0"/>
              <a:t> </a:t>
            </a:r>
            <a:r>
              <a:rPr lang="en-US" altLang="ko-KR" dirty="0" err="1"/>
              <a:t>tEXt</a:t>
            </a:r>
            <a:r>
              <a:rPr lang="ko-KR" altLang="ko-KR" dirty="0"/>
              <a:t>라는 이미지 편집 소프트웨어 정보를 제거하고 이미지 데이터 정보</a:t>
            </a:r>
            <a:r>
              <a:rPr lang="en-US" altLang="ko-KR" dirty="0"/>
              <a:t>(IDAT)</a:t>
            </a:r>
            <a:r>
              <a:rPr lang="ko-KR" altLang="ko-KR" dirty="0"/>
              <a:t>가</a:t>
            </a:r>
            <a:r>
              <a:rPr lang="en-US" altLang="ko-KR" dirty="0"/>
              <a:t> 210</a:t>
            </a:r>
            <a:r>
              <a:rPr lang="ko-KR" altLang="ko-KR" dirty="0"/>
              <a:t>에서</a:t>
            </a:r>
            <a:r>
              <a:rPr lang="en-US" altLang="ko-KR" dirty="0"/>
              <a:t> 207</a:t>
            </a:r>
            <a:r>
              <a:rPr lang="ko-KR" altLang="ko-KR" dirty="0"/>
              <a:t>로 변경되었다</a:t>
            </a:r>
            <a:r>
              <a:rPr lang="en-US" altLang="ko-KR" dirty="0" smtClean="0"/>
              <a:t>.</a:t>
            </a:r>
          </a:p>
          <a:p>
            <a:pPr marL="266700" indent="-266700"/>
            <a:r>
              <a:rPr lang="en-US" altLang="ko-KR" dirty="0" smtClean="0"/>
              <a:t>PNG </a:t>
            </a:r>
            <a:r>
              <a:rPr lang="ko-KR" altLang="en-US" dirty="0" smtClean="0"/>
              <a:t>포맷 필수 </a:t>
            </a:r>
            <a:r>
              <a:rPr lang="en-US" altLang="ko-KR" dirty="0" smtClean="0"/>
              <a:t>Chunk</a:t>
            </a:r>
          </a:p>
          <a:p>
            <a:pPr marL="715963" lvl="1" indent="-266700"/>
            <a:r>
              <a:rPr lang="en-US" altLang="ko-KR" dirty="0" smtClean="0"/>
              <a:t>PNG-8 : IHDR, PLTE, IDAT, IEND, </a:t>
            </a:r>
            <a:r>
              <a:rPr lang="en-US" altLang="ko-KR" dirty="0"/>
              <a:t>(</a:t>
            </a:r>
            <a:r>
              <a:rPr lang="en-US" altLang="ko-KR" dirty="0" err="1"/>
              <a:t>tRNS</a:t>
            </a:r>
            <a:r>
              <a:rPr lang="en-US" altLang="ko-KR" dirty="0"/>
              <a:t>)</a:t>
            </a:r>
            <a:endParaRPr lang="en-US" altLang="ko-KR" dirty="0" smtClean="0"/>
          </a:p>
          <a:p>
            <a:pPr marL="715963" lvl="1" indent="-266700"/>
            <a:r>
              <a:rPr lang="en-US" altLang="ko-KR" dirty="0" smtClean="0"/>
              <a:t>PNG-24 : IHDR, IDAT, IEND</a:t>
            </a:r>
          </a:p>
          <a:p>
            <a:pPr marL="266700" indent="-266700"/>
            <a:endParaRPr lang="en-US" altLang="ko-KR" dirty="0" smtClean="0"/>
          </a:p>
        </p:txBody>
      </p:sp>
      <p:pic>
        <p:nvPicPr>
          <p:cNvPr id="10" name="Picture 20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83568" y="1628800"/>
            <a:ext cx="5943600" cy="2919095"/>
          </a:xfrm>
          <a:prstGeom prst="rect">
            <a:avLst/>
          </a:prstGeom>
          <a:noFill/>
          <a:ln>
            <a:noFill/>
          </a:ln>
          <a:effectLst/>
          <a:extLst/>
        </p:spPr>
      </p:pic>
    </p:spTree>
    <p:extLst>
      <p:ext uri="{BB962C8B-B14F-4D97-AF65-F5344CB8AC3E}">
        <p14:creationId xmlns:p14="http://schemas.microsoft.com/office/powerpoint/2010/main" xmlns="" val="203419337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파일 요청 줄이기</a:t>
            </a:r>
            <a:r>
              <a:rPr lang="en-US" altLang="ko-KR" dirty="0" smtClean="0"/>
              <a:t>(</a:t>
            </a:r>
            <a:r>
              <a:rPr lang="en-US" altLang="ko-KR" dirty="0" err="1"/>
              <a:t>Cont</a:t>
            </a:r>
            <a:r>
              <a:rPr lang="en-US" altLang="ko-KR" dirty="0"/>
              <a:t>’)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1"/>
          </p:nvPr>
        </p:nvSpPr>
        <p:spPr>
          <a:xfrm>
            <a:off x="928662" y="642918"/>
            <a:ext cx="7171730" cy="357189"/>
          </a:xfrm>
        </p:spPr>
        <p:txBody>
          <a:bodyPr/>
          <a:lstStyle/>
          <a:p>
            <a:r>
              <a:rPr lang="en-US" altLang="ko-KR" dirty="0" smtClean="0"/>
              <a:t>CSS Sprites</a:t>
            </a:r>
            <a:endParaRPr lang="en-US" altLang="ko-KR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4.2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내용 개체 틀 1"/>
          <p:cNvSpPr>
            <a:spLocks noGrp="1"/>
          </p:cNvSpPr>
          <p:nvPr>
            <p:ph sz="quarter" idx="10"/>
          </p:nvPr>
        </p:nvSpPr>
        <p:spPr>
          <a:xfrm>
            <a:off x="395535" y="1196752"/>
            <a:ext cx="8496945" cy="5112568"/>
          </a:xfrm>
        </p:spPr>
        <p:txBody>
          <a:bodyPr>
            <a:noAutofit/>
          </a:bodyPr>
          <a:lstStyle/>
          <a:p>
            <a:pPr marL="266700" indent="-266700"/>
            <a:r>
              <a:rPr lang="ko-KR" altLang="ko-KR" dirty="0" smtClean="0"/>
              <a:t>최적화 </a:t>
            </a:r>
            <a:r>
              <a:rPr lang="ko-KR" altLang="ko-KR" dirty="0"/>
              <a:t>기법으로 많이 알려진</a:t>
            </a:r>
            <a:r>
              <a:rPr lang="en-US" altLang="ko-KR" dirty="0"/>
              <a:t> CSS Sprites</a:t>
            </a:r>
            <a:r>
              <a:rPr lang="ko-KR" altLang="ko-KR" dirty="0"/>
              <a:t>는 디자인 요소들을 모아서 하나 혹은 여러 개의 파일에 배치해서 파일 요청을 줄이고 응답속도를 빠르게 하는 방법이다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pPr marL="266700" indent="-266700"/>
            <a:r>
              <a:rPr lang="ko-KR" altLang="ko-KR" dirty="0" smtClean="0"/>
              <a:t>하지만 </a:t>
            </a:r>
            <a:r>
              <a:rPr lang="ko-KR" altLang="ko-KR" dirty="0"/>
              <a:t>웹 </a:t>
            </a:r>
            <a:r>
              <a:rPr lang="ko-KR" altLang="ko-KR" dirty="0" err="1"/>
              <a:t>접근성을</a:t>
            </a:r>
            <a:r>
              <a:rPr lang="ko-KR" altLang="ko-KR" dirty="0"/>
              <a:t> 저해하는 부분이 있기 때문에 무조건</a:t>
            </a:r>
            <a:r>
              <a:rPr lang="en-US" altLang="ko-KR" dirty="0"/>
              <a:t> CSS Sprites</a:t>
            </a:r>
            <a:r>
              <a:rPr lang="ko-KR" altLang="ko-KR" dirty="0"/>
              <a:t>를 사용하는 것은 무리가 있다</a:t>
            </a:r>
            <a:r>
              <a:rPr lang="en-US" altLang="ko-KR" dirty="0"/>
              <a:t>. </a:t>
            </a:r>
            <a:endParaRPr lang="ko-KR" altLang="ko-KR" dirty="0"/>
          </a:p>
          <a:p>
            <a:pPr marL="266700" indent="-266700"/>
            <a:r>
              <a:rPr lang="ko-KR" altLang="ko-KR" dirty="0" smtClean="0"/>
              <a:t>이미지 </a:t>
            </a:r>
            <a:r>
              <a:rPr lang="ko-KR" altLang="ko-KR" dirty="0"/>
              <a:t>요청 수와 크기를 줄이는 것이 성능 개선 효과가 있는지 파악해 볼 필요가 있다</a:t>
            </a:r>
            <a:r>
              <a:rPr lang="en-US" altLang="ko-KR" dirty="0"/>
              <a:t>. </a:t>
            </a:r>
            <a:r>
              <a:rPr lang="ko-KR" altLang="ko-KR" dirty="0"/>
              <a:t>이를 위해 </a:t>
            </a:r>
            <a:r>
              <a:rPr lang="en-US" altLang="ko-KR" dirty="0"/>
              <a:t>NHN</a:t>
            </a:r>
            <a:r>
              <a:rPr lang="ko-KR" altLang="ko-KR" dirty="0"/>
              <a:t>에서는 다음과 같은 실험을 진행했다</a:t>
            </a:r>
            <a:r>
              <a:rPr lang="en-US" altLang="ko-KR" dirty="0" smtClean="0"/>
              <a:t>. </a:t>
            </a:r>
          </a:p>
          <a:p>
            <a:pPr marL="266700" indent="-266700"/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xmlns="" val="93779541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강의 목표</a:t>
            </a:r>
            <a:endParaRPr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>
          <a:xfrm>
            <a:off x="500089" y="1071566"/>
            <a:ext cx="8143877" cy="4857764"/>
          </a:xfrm>
        </p:spPr>
        <p:txBody>
          <a:bodyPr>
            <a:noAutofit/>
          </a:bodyPr>
          <a:lstStyle/>
          <a:p>
            <a:pPr lv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Wingdings" pitchFamily="2" charset="2"/>
              <a:buChar char="v"/>
            </a:pPr>
            <a:r>
              <a:rPr lang="en-US" altLang="ko-KR" dirty="0" smtClean="0">
                <a:solidFill>
                  <a:prstClr val="black"/>
                </a:solidFill>
              </a:rPr>
              <a:t> HTML</a:t>
            </a:r>
            <a:r>
              <a:rPr lang="ko-KR" altLang="en-US" dirty="0" smtClean="0">
                <a:solidFill>
                  <a:prstClr val="black"/>
                </a:solidFill>
              </a:rPr>
              <a:t> 최적화 방법을 이해한다</a:t>
            </a:r>
            <a:r>
              <a:rPr lang="en-US" altLang="ko-KR" dirty="0" smtClean="0">
                <a:solidFill>
                  <a:prstClr val="black"/>
                </a:solidFill>
              </a:rPr>
              <a:t>.</a:t>
            </a:r>
            <a:endParaRPr lang="en-US" altLang="ko-KR" dirty="0">
              <a:solidFill>
                <a:srgbClr val="FF0000"/>
              </a:solidFill>
            </a:endParaRPr>
          </a:p>
          <a:p>
            <a:pPr marL="622300" lvl="1" indent="-1651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CC"/>
              </a:buClr>
            </a:pPr>
            <a:r>
              <a:rPr lang="ko-KR" altLang="en-US" dirty="0" smtClean="0">
                <a:solidFill>
                  <a:prstClr val="black"/>
                </a:solidFill>
              </a:rPr>
              <a:t>파일 크기</a:t>
            </a:r>
            <a:r>
              <a:rPr lang="en-US" altLang="ko-KR" dirty="0" smtClean="0">
                <a:solidFill>
                  <a:prstClr val="black"/>
                </a:solidFill>
              </a:rPr>
              <a:t>, </a:t>
            </a:r>
            <a:r>
              <a:rPr lang="ko-KR" altLang="en-US" dirty="0" smtClean="0">
                <a:solidFill>
                  <a:prstClr val="black"/>
                </a:solidFill>
              </a:rPr>
              <a:t>파일 요청을 줄이는 기술</a:t>
            </a:r>
            <a:endParaRPr lang="en-US" altLang="ko-KR" dirty="0" smtClean="0">
              <a:solidFill>
                <a:prstClr val="black"/>
              </a:solidFill>
            </a:endParaRPr>
          </a:p>
          <a:p>
            <a:pPr marL="622300" lvl="1" indent="-1651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CC"/>
              </a:buClr>
            </a:pPr>
            <a:r>
              <a:rPr lang="ko-KR" altLang="en-US" dirty="0" err="1" smtClean="0">
                <a:solidFill>
                  <a:prstClr val="black"/>
                </a:solidFill>
              </a:rPr>
              <a:t>렌더링</a:t>
            </a:r>
            <a:r>
              <a:rPr lang="ko-KR" altLang="en-US" dirty="0" smtClean="0">
                <a:solidFill>
                  <a:prstClr val="black"/>
                </a:solidFill>
              </a:rPr>
              <a:t> 순서를 고려한 </a:t>
            </a:r>
            <a:r>
              <a:rPr lang="ko-KR" altLang="en-US" dirty="0" err="1" smtClean="0">
                <a:solidFill>
                  <a:prstClr val="black"/>
                </a:solidFill>
              </a:rPr>
              <a:t>마크업</a:t>
            </a:r>
            <a:r>
              <a:rPr lang="ko-KR" altLang="en-US" dirty="0" smtClean="0">
                <a:solidFill>
                  <a:prstClr val="black"/>
                </a:solidFill>
              </a:rPr>
              <a:t> 개발</a:t>
            </a:r>
            <a:endParaRPr lang="en-US" altLang="ko-KR" dirty="0">
              <a:solidFill>
                <a:srgbClr val="FF0000"/>
              </a:solidFill>
            </a:endParaRPr>
          </a:p>
          <a:p>
            <a:pPr lv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600" b="1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dirty="0">
                <a:solidFill>
                  <a:prstClr val="black"/>
                </a:solidFill>
              </a:rPr>
              <a:t>이미지 최적화 방법을 이해한다</a:t>
            </a:r>
            <a:r>
              <a:rPr lang="en-US" altLang="ko-KR" dirty="0">
                <a:solidFill>
                  <a:prstClr val="black"/>
                </a:solidFill>
              </a:rPr>
              <a:t>.</a:t>
            </a:r>
            <a:endParaRPr lang="en-US" altLang="ko-KR" dirty="0">
              <a:solidFill>
                <a:srgbClr val="FF0000"/>
              </a:solidFill>
            </a:endParaRPr>
          </a:p>
          <a:p>
            <a:pPr marL="622300" lvl="1" indent="-1651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CC"/>
              </a:buClr>
            </a:pPr>
            <a:r>
              <a:rPr lang="ko-KR" altLang="en-US" dirty="0" smtClean="0">
                <a:solidFill>
                  <a:prstClr val="black"/>
                </a:solidFill>
              </a:rPr>
              <a:t>파일 포맷 선택하기</a:t>
            </a:r>
            <a:endParaRPr lang="en-US" altLang="ko-KR" dirty="0">
              <a:solidFill>
                <a:prstClr val="black"/>
              </a:solidFill>
            </a:endParaRPr>
          </a:p>
          <a:p>
            <a:pPr marL="622300" lvl="1" indent="-1651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CC"/>
              </a:buClr>
            </a:pPr>
            <a:r>
              <a:rPr lang="ko-KR" altLang="en-US" dirty="0" smtClean="0">
                <a:solidFill>
                  <a:prstClr val="black"/>
                </a:solidFill>
              </a:rPr>
              <a:t>파일 </a:t>
            </a:r>
            <a:r>
              <a:rPr lang="ko-KR" altLang="en-US" dirty="0">
                <a:solidFill>
                  <a:prstClr val="black"/>
                </a:solidFill>
              </a:rPr>
              <a:t>크기</a:t>
            </a:r>
            <a:r>
              <a:rPr lang="en-US" altLang="ko-KR" dirty="0">
                <a:solidFill>
                  <a:prstClr val="black"/>
                </a:solidFill>
              </a:rPr>
              <a:t>, </a:t>
            </a:r>
            <a:r>
              <a:rPr lang="ko-KR" altLang="en-US" dirty="0">
                <a:solidFill>
                  <a:prstClr val="black"/>
                </a:solidFill>
              </a:rPr>
              <a:t>파일 요청을 줄이는 기술</a:t>
            </a:r>
            <a:endParaRPr lang="en-US" altLang="ko-KR" dirty="0">
              <a:solidFill>
                <a:prstClr val="black"/>
              </a:solidFill>
            </a:endParaRPr>
          </a:p>
          <a:p>
            <a:pPr marL="622300" lvl="1" indent="-1651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CC"/>
              </a:buClr>
            </a:pPr>
            <a:r>
              <a:rPr lang="en-US" altLang="ko-KR" dirty="0">
                <a:solidFill>
                  <a:prstClr val="black"/>
                </a:solidFill>
              </a:rPr>
              <a:t>CSS Sprites Generator</a:t>
            </a:r>
            <a:endParaRPr lang="en-US" altLang="ko-KR" dirty="0">
              <a:solidFill>
                <a:srgbClr val="FF0000"/>
              </a:solidFill>
            </a:endParaRPr>
          </a:p>
          <a:p>
            <a:pPr lv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b="1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CSS </a:t>
            </a:r>
            <a:r>
              <a:rPr lang="ko-KR" altLang="en-US" sz="1600" b="1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최적화 방법을 이해한다</a:t>
            </a:r>
            <a:r>
              <a:rPr lang="en-US" altLang="ko-KR" sz="1600" b="1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pPr marL="622300" lvl="1" indent="-1651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CC"/>
              </a:buClr>
            </a:pPr>
            <a:r>
              <a:rPr lang="ko-KR" altLang="en-US" dirty="0" smtClean="0">
                <a:solidFill>
                  <a:prstClr val="black"/>
                </a:solidFill>
              </a:rPr>
              <a:t>파일 크기</a:t>
            </a:r>
            <a:r>
              <a:rPr lang="en-US" altLang="ko-KR" dirty="0" smtClean="0">
                <a:solidFill>
                  <a:prstClr val="black"/>
                </a:solidFill>
              </a:rPr>
              <a:t>, </a:t>
            </a:r>
            <a:r>
              <a:rPr lang="ko-KR" altLang="en-US" dirty="0" smtClean="0">
                <a:solidFill>
                  <a:prstClr val="black"/>
                </a:solidFill>
              </a:rPr>
              <a:t>파일 요청을 줄이는 기술</a:t>
            </a:r>
            <a:endParaRPr lang="en-US" altLang="ko-KR" dirty="0" smtClean="0">
              <a:solidFill>
                <a:prstClr val="black"/>
              </a:solidFill>
            </a:endParaRPr>
          </a:p>
          <a:p>
            <a:pPr marL="622300" lvl="1" indent="-1651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CC"/>
              </a:buClr>
            </a:pPr>
            <a:r>
              <a:rPr lang="en-US" altLang="ko-KR" dirty="0" smtClean="0">
                <a:solidFill>
                  <a:prstClr val="black"/>
                </a:solidFill>
              </a:rPr>
              <a:t>CSS </a:t>
            </a:r>
            <a:r>
              <a:rPr lang="ko-KR" altLang="en-US" dirty="0" smtClean="0">
                <a:solidFill>
                  <a:prstClr val="black"/>
                </a:solidFill>
              </a:rPr>
              <a:t>구문 작성 방법</a:t>
            </a:r>
            <a:endParaRPr lang="en-US" altLang="ko-KR" dirty="0" smtClean="0">
              <a:solidFill>
                <a:prstClr val="black"/>
              </a:solidFill>
            </a:endParaRPr>
          </a:p>
          <a:p>
            <a:pPr marL="622300" lvl="1" indent="-1651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CC"/>
              </a:buClr>
              <a:buNone/>
            </a:pPr>
            <a:endParaRPr lang="en-US" altLang="ko-KR" dirty="0" smtClean="0">
              <a:solidFill>
                <a:schemeClr val="accent3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622300" lvl="1" indent="-1651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CC"/>
              </a:buClr>
              <a:buNone/>
            </a:pPr>
            <a:endParaRPr lang="en-US" altLang="ko-KR" dirty="0" smtClean="0">
              <a:solidFill>
                <a:schemeClr val="accent3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622300" lvl="1" indent="-1651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CC"/>
              </a:buClr>
              <a:buNone/>
            </a:pPr>
            <a:endParaRPr lang="en-US" altLang="ko-KR" dirty="0" smtClean="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  <a:p>
            <a:pPr lv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Wingdings" pitchFamily="2" charset="2"/>
              <a:buChar char="v"/>
            </a:pPr>
            <a:endParaRPr lang="en-US" altLang="ko-KR" sz="1600" dirty="0" smtClean="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  <a:p>
            <a:pPr lv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Wingdings" pitchFamily="2" charset="2"/>
              <a:buChar char="v"/>
            </a:pPr>
            <a:endParaRPr lang="en-US" altLang="ko-KR" sz="1600" dirty="0" smtClean="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622300" lvl="1" indent="-165100">
              <a:lnSpc>
                <a:spcPct val="150000"/>
              </a:lnSpc>
              <a:buClr>
                <a:srgbClr val="0000CC"/>
              </a:buClr>
              <a:buFont typeface="Wingdings" pitchFamily="2" charset="2"/>
              <a:buChar char="§"/>
            </a:pPr>
            <a:endParaRPr lang="ko-KR" altLang="en-US" dirty="0" smtClean="0">
              <a:latin typeface="맑은 고딕" pitchFamily="50" charset="-127"/>
              <a:ea typeface="맑은 고딕" pitchFamily="50" charset="-127"/>
            </a:endParaRPr>
          </a:p>
          <a:p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altLang="ko-KR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1.1</a:t>
            </a:r>
            <a:endParaRPr lang="ko-KR" altLang="en-US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파일 요청 줄이기</a:t>
            </a:r>
            <a:r>
              <a:rPr lang="en-US" altLang="ko-KR" dirty="0" smtClean="0"/>
              <a:t>(</a:t>
            </a:r>
            <a:r>
              <a:rPr lang="en-US" altLang="ko-KR" dirty="0" err="1"/>
              <a:t>Cont</a:t>
            </a:r>
            <a:r>
              <a:rPr lang="en-US" altLang="ko-KR" dirty="0"/>
              <a:t>’)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1"/>
          </p:nvPr>
        </p:nvSpPr>
        <p:spPr>
          <a:xfrm>
            <a:off x="928662" y="642918"/>
            <a:ext cx="7171730" cy="357189"/>
          </a:xfrm>
        </p:spPr>
        <p:txBody>
          <a:bodyPr/>
          <a:lstStyle/>
          <a:p>
            <a:r>
              <a:rPr lang="en-US" altLang="ko-KR" dirty="0" smtClean="0"/>
              <a:t>CSS Sprites - </a:t>
            </a:r>
            <a:r>
              <a:rPr lang="ko-KR" altLang="en-US" dirty="0" smtClean="0"/>
              <a:t>실험조건</a:t>
            </a:r>
            <a:endParaRPr lang="en-US" altLang="ko-KR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4.2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내용 개체 틀 1"/>
          <p:cNvSpPr>
            <a:spLocks noGrp="1"/>
          </p:cNvSpPr>
          <p:nvPr>
            <p:ph sz="quarter" idx="10"/>
          </p:nvPr>
        </p:nvSpPr>
        <p:spPr>
          <a:xfrm>
            <a:off x="395535" y="1196752"/>
            <a:ext cx="8496945" cy="5112568"/>
          </a:xfrm>
        </p:spPr>
        <p:txBody>
          <a:bodyPr>
            <a:noAutofit/>
          </a:bodyPr>
          <a:lstStyle/>
          <a:p>
            <a:pPr marL="266700" indent="-266700"/>
            <a:r>
              <a:rPr lang="ko-KR" altLang="en-US" dirty="0" smtClean="0"/>
              <a:t>실험조건</a:t>
            </a:r>
            <a:endParaRPr lang="en-US" altLang="ko-KR" dirty="0" smtClean="0"/>
          </a:p>
          <a:p>
            <a:pPr lvl="1"/>
            <a:r>
              <a:rPr lang="en-US" altLang="ko-KR" dirty="0"/>
              <a:t>CSS, </a:t>
            </a:r>
            <a:r>
              <a:rPr lang="ko-KR" altLang="ko-KR" dirty="0"/>
              <a:t>자바스크립트를 포함하지 않은</a:t>
            </a:r>
            <a:r>
              <a:rPr lang="en-US" altLang="ko-KR" dirty="0"/>
              <a:t> HTML </a:t>
            </a:r>
            <a:r>
              <a:rPr lang="ko-KR" altLang="ko-KR" dirty="0"/>
              <a:t>파일에 </a:t>
            </a:r>
            <a:r>
              <a:rPr lang="ko-KR" altLang="en-US" dirty="0" smtClean="0"/>
              <a:t>아래 표</a:t>
            </a:r>
            <a:r>
              <a:rPr lang="ko-KR" altLang="ko-KR" dirty="0" smtClean="0"/>
              <a:t>처럼 </a:t>
            </a:r>
            <a:r>
              <a:rPr lang="ko-KR" altLang="ko-KR" dirty="0"/>
              <a:t>이미지 요소와 각 이미지의 크기를 변경해 요청 수와 크기를 지정했다</a:t>
            </a:r>
            <a:r>
              <a:rPr lang="en-US" altLang="ko-KR" dirty="0" smtClean="0"/>
              <a:t>.</a:t>
            </a:r>
          </a:p>
          <a:p>
            <a:pPr lvl="1"/>
            <a:r>
              <a:rPr lang="ko-KR" altLang="ko-KR" dirty="0"/>
              <a:t>파일 요청수가 동일하고 이미지 크기가 다른 경우와 이미지 크기는 동일하고 파일 요청 수가 다른 경우의</a:t>
            </a:r>
            <a:r>
              <a:rPr lang="en-US" altLang="ko-KR" dirty="0"/>
              <a:t> </a:t>
            </a:r>
            <a:r>
              <a:rPr lang="en-US" altLang="ko-KR" dirty="0" err="1"/>
              <a:t>onload</a:t>
            </a:r>
            <a:r>
              <a:rPr lang="en-US" altLang="ko-KR" dirty="0"/>
              <a:t> </a:t>
            </a:r>
            <a:r>
              <a:rPr lang="ko-KR" altLang="ko-KR" dirty="0"/>
              <a:t>이벤트 발생 시간을 측정했다</a:t>
            </a:r>
            <a:r>
              <a:rPr lang="en-US" altLang="ko-KR" dirty="0" smtClean="0"/>
              <a:t>.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r>
              <a:rPr lang="ko-KR" altLang="ko-KR" dirty="0" smtClean="0"/>
              <a:t>네트워크 </a:t>
            </a:r>
            <a:r>
              <a:rPr lang="ko-KR" altLang="ko-KR" dirty="0"/>
              <a:t>환경은</a:t>
            </a:r>
            <a:r>
              <a:rPr lang="en-US" altLang="ko-KR" dirty="0"/>
              <a:t> 100Mbps</a:t>
            </a:r>
            <a:r>
              <a:rPr lang="ko-KR" altLang="ko-KR" dirty="0"/>
              <a:t>급 회선과</a:t>
            </a:r>
            <a:r>
              <a:rPr lang="en-US" altLang="ko-KR" dirty="0"/>
              <a:t> 20ms</a:t>
            </a:r>
            <a:r>
              <a:rPr lang="ko-KR" altLang="ko-KR" dirty="0"/>
              <a:t>의 지연을 발생시켜 만든</a:t>
            </a:r>
            <a:r>
              <a:rPr lang="en-US" altLang="ko-KR" dirty="0"/>
              <a:t> 2Mbps</a:t>
            </a:r>
            <a:r>
              <a:rPr lang="ko-KR" altLang="ko-KR" dirty="0"/>
              <a:t>급 회선을 사용했다</a:t>
            </a:r>
            <a:r>
              <a:rPr lang="en-US" altLang="ko-KR" dirty="0"/>
              <a:t>. </a:t>
            </a:r>
            <a:r>
              <a:rPr lang="ko-KR" altLang="ko-KR" dirty="0"/>
              <a:t>클라이언트는 고 성능의</a:t>
            </a:r>
            <a:r>
              <a:rPr lang="en-US" altLang="ko-KR" dirty="0"/>
              <a:t> PC(i5_760 CPU, 4G Memory, Windows 7, IE8, no cache)</a:t>
            </a:r>
            <a:r>
              <a:rPr lang="ko-KR" altLang="ko-KR" dirty="0"/>
              <a:t>와 </a:t>
            </a:r>
            <a:r>
              <a:rPr lang="ko-KR" altLang="ko-KR" dirty="0" smtClean="0"/>
              <a:t>저</a:t>
            </a:r>
            <a:r>
              <a:rPr lang="en-US" altLang="ko-KR" dirty="0" smtClean="0"/>
              <a:t> </a:t>
            </a:r>
            <a:r>
              <a:rPr lang="ko-KR" altLang="ko-KR" dirty="0" smtClean="0"/>
              <a:t>성능의</a:t>
            </a:r>
            <a:r>
              <a:rPr lang="en-US" altLang="ko-KR" dirty="0" smtClean="0"/>
              <a:t> </a:t>
            </a:r>
            <a:r>
              <a:rPr lang="en-US" altLang="ko-KR" dirty="0"/>
              <a:t>PC(p4 2.8Ghz CPU, 1G Memory, Windows XP SP3, IE7, no-cache ) 2</a:t>
            </a:r>
            <a:r>
              <a:rPr lang="ko-KR" altLang="ko-KR" dirty="0"/>
              <a:t>대를 기준으로 실험했다</a:t>
            </a:r>
            <a:r>
              <a:rPr lang="en-US" altLang="ko-KR" dirty="0"/>
              <a:t>.</a:t>
            </a:r>
            <a:endParaRPr lang="ko-KR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132861353"/>
              </p:ext>
            </p:extLst>
          </p:nvPr>
        </p:nvGraphicFramePr>
        <p:xfrm>
          <a:off x="1115616" y="2961888"/>
          <a:ext cx="7201080" cy="8991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40216"/>
                <a:gridCol w="1440216"/>
                <a:gridCol w="1440216"/>
                <a:gridCol w="1440216"/>
                <a:gridCol w="1440216"/>
              </a:tblGrid>
              <a:tr h="299720">
                <a:tc>
                  <a:txBody>
                    <a:bodyPr/>
                    <a:lstStyle/>
                    <a:p>
                      <a:pPr marL="457200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 </a:t>
                      </a:r>
                      <a:endParaRPr lang="ko-KR" sz="1200" dirty="0">
                        <a:effectLst/>
                        <a:latin typeface="맑은 고딕" pitchFamily="50" charset="-127"/>
                        <a:ea typeface="맑은 고딕" pitchFamily="50" charset="-127"/>
                        <a:cs typeface="Rix고딕 L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10 requests</a:t>
                      </a:r>
                      <a:endParaRPr lang="ko-KR" sz="1200" dirty="0">
                        <a:effectLst/>
                        <a:latin typeface="맑은 고딕" pitchFamily="50" charset="-127"/>
                        <a:ea typeface="맑은 고딕" pitchFamily="50" charset="-127"/>
                        <a:cs typeface="Rix고딕 L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20 requests</a:t>
                      </a:r>
                      <a:endParaRPr lang="ko-KR" sz="1200">
                        <a:effectLst/>
                        <a:latin typeface="맑은 고딕" pitchFamily="50" charset="-127"/>
                        <a:ea typeface="맑은 고딕" pitchFamily="50" charset="-127"/>
                        <a:cs typeface="Rix고딕 L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40 requests</a:t>
                      </a:r>
                      <a:endParaRPr lang="ko-KR" sz="1200">
                        <a:effectLst/>
                        <a:latin typeface="맑은 고딕" pitchFamily="50" charset="-127"/>
                        <a:ea typeface="맑은 고딕" pitchFamily="50" charset="-127"/>
                        <a:cs typeface="Rix고딕 L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80 requests</a:t>
                      </a:r>
                      <a:endParaRPr lang="ko-KR" sz="1200">
                        <a:effectLst/>
                        <a:latin typeface="맑은 고딕" pitchFamily="50" charset="-127"/>
                        <a:ea typeface="맑은 고딕" pitchFamily="50" charset="-127"/>
                        <a:cs typeface="Rix고딕 L"/>
                      </a:endParaRPr>
                    </a:p>
                  </a:txBody>
                  <a:tcPr marL="17780" marR="17780" marT="0" marB="0" anchor="ctr"/>
                </a:tc>
              </a:tr>
              <a:tr h="299720">
                <a:tc>
                  <a:txBody>
                    <a:bodyPr/>
                    <a:lstStyle/>
                    <a:p>
                      <a:pPr marL="99060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200kb</a:t>
                      </a:r>
                      <a:endParaRPr lang="ko-KR" sz="1200">
                        <a:effectLst/>
                        <a:latin typeface="맑은 고딕" pitchFamily="50" charset="-127"/>
                        <a:ea typeface="맑은 고딕" pitchFamily="50" charset="-127"/>
                        <a:cs typeface="Rix고딕 L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457200" algn="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20kb </a:t>
                      </a:r>
                      <a:r>
                        <a:rPr lang="en-US" sz="12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* 10</a:t>
                      </a:r>
                      <a:r>
                        <a:rPr lang="ko-KR" sz="12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개</a:t>
                      </a:r>
                      <a:endParaRPr lang="ko-KR" sz="1200" dirty="0">
                        <a:effectLst/>
                        <a:latin typeface="맑은 고딕" pitchFamily="50" charset="-127"/>
                        <a:ea typeface="맑은 고딕" pitchFamily="50" charset="-127"/>
                        <a:cs typeface="Rix고딕 L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457200" algn="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10kb </a:t>
                      </a:r>
                      <a:r>
                        <a:rPr lang="en-US" sz="12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* 20</a:t>
                      </a:r>
                      <a:r>
                        <a:rPr lang="ko-KR" sz="12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개</a:t>
                      </a:r>
                      <a:endParaRPr lang="ko-KR" sz="1200" dirty="0">
                        <a:effectLst/>
                        <a:latin typeface="맑은 고딕" pitchFamily="50" charset="-127"/>
                        <a:ea typeface="맑은 고딕" pitchFamily="50" charset="-127"/>
                        <a:cs typeface="Rix고딕 L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457200" algn="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5kb *40</a:t>
                      </a:r>
                      <a:r>
                        <a:rPr lang="ko-KR" sz="12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개</a:t>
                      </a:r>
                      <a:endParaRPr lang="ko-KR" sz="1200">
                        <a:effectLst/>
                        <a:latin typeface="맑은 고딕" pitchFamily="50" charset="-127"/>
                        <a:ea typeface="맑은 고딕" pitchFamily="50" charset="-127"/>
                        <a:cs typeface="Rix고딕 L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457200" algn="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2.5kb * 80</a:t>
                      </a:r>
                      <a:r>
                        <a:rPr lang="ko-KR" sz="12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개</a:t>
                      </a:r>
                      <a:endParaRPr lang="ko-KR" sz="1200">
                        <a:effectLst/>
                        <a:latin typeface="맑은 고딕" pitchFamily="50" charset="-127"/>
                        <a:ea typeface="맑은 고딕" pitchFamily="50" charset="-127"/>
                        <a:cs typeface="Rix고딕 L"/>
                      </a:endParaRPr>
                    </a:p>
                  </a:txBody>
                  <a:tcPr marL="17780" marR="17780" marT="0" marB="0" anchor="ctr"/>
                </a:tc>
              </a:tr>
              <a:tr h="299720">
                <a:tc>
                  <a:txBody>
                    <a:bodyPr/>
                    <a:lstStyle/>
                    <a:p>
                      <a:pPr marL="99060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400kb</a:t>
                      </a:r>
                      <a:endParaRPr lang="ko-KR" sz="1200">
                        <a:effectLst/>
                        <a:latin typeface="맑은 고딕" pitchFamily="50" charset="-127"/>
                        <a:ea typeface="맑은 고딕" pitchFamily="50" charset="-127"/>
                        <a:cs typeface="Rix고딕 L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457200" algn="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40kb * 10</a:t>
                      </a:r>
                      <a:r>
                        <a:rPr lang="ko-KR" sz="12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개</a:t>
                      </a:r>
                      <a:endParaRPr lang="ko-KR" sz="1200">
                        <a:effectLst/>
                        <a:latin typeface="맑은 고딕" pitchFamily="50" charset="-127"/>
                        <a:ea typeface="맑은 고딕" pitchFamily="50" charset="-127"/>
                        <a:cs typeface="Rix고딕 L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457200" algn="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20kb * 20</a:t>
                      </a:r>
                      <a:r>
                        <a:rPr lang="ko-KR" sz="12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개</a:t>
                      </a:r>
                      <a:endParaRPr lang="ko-KR" sz="1200">
                        <a:effectLst/>
                        <a:latin typeface="맑은 고딕" pitchFamily="50" charset="-127"/>
                        <a:ea typeface="맑은 고딕" pitchFamily="50" charset="-127"/>
                        <a:cs typeface="Rix고딕 L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457200" algn="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10kb * 40</a:t>
                      </a:r>
                      <a:r>
                        <a:rPr lang="ko-KR" sz="12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개</a:t>
                      </a:r>
                      <a:endParaRPr lang="ko-KR" sz="1200">
                        <a:effectLst/>
                        <a:latin typeface="맑은 고딕" pitchFamily="50" charset="-127"/>
                        <a:ea typeface="맑은 고딕" pitchFamily="50" charset="-127"/>
                        <a:cs typeface="Rix고딕 L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457200" algn="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5kb * 80</a:t>
                      </a:r>
                      <a:r>
                        <a:rPr lang="ko-KR" sz="12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개</a:t>
                      </a:r>
                      <a:endParaRPr lang="ko-KR" sz="1200" dirty="0">
                        <a:effectLst/>
                        <a:latin typeface="맑은 고딕" pitchFamily="50" charset="-127"/>
                        <a:ea typeface="맑은 고딕" pitchFamily="50" charset="-127"/>
                        <a:cs typeface="Rix고딕 L"/>
                      </a:endParaRPr>
                    </a:p>
                  </a:txBody>
                  <a:tcPr marL="17780" marR="17780" marT="0" marB="0" anchor="ctr"/>
                </a:tc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1061864" y="2684889"/>
            <a:ext cx="610242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ko-KR" sz="1200" dirty="0">
                <a:latin typeface="맑은 고딕" pitchFamily="50" charset="-127"/>
                <a:ea typeface="맑은 고딕" pitchFamily="50" charset="-127"/>
              </a:rPr>
              <a:t>파일 크기가 동일하고 파일 요청 수만 변경한 경우</a:t>
            </a:r>
            <a:endParaRPr lang="ko-KR" altLang="en-US" sz="120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086799592"/>
              </p:ext>
            </p:extLst>
          </p:nvPr>
        </p:nvGraphicFramePr>
        <p:xfrm>
          <a:off x="1115616" y="4210055"/>
          <a:ext cx="7201080" cy="8991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40216"/>
                <a:gridCol w="1440216"/>
                <a:gridCol w="1440216"/>
                <a:gridCol w="1440216"/>
                <a:gridCol w="1440216"/>
              </a:tblGrid>
              <a:tr h="299720">
                <a:tc>
                  <a:txBody>
                    <a:bodyPr/>
                    <a:lstStyle/>
                    <a:p>
                      <a:pPr indent="150495" algn="ctr" latinLnBrk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200" kern="1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 </a:t>
                      </a:r>
                      <a:endParaRPr lang="ko-KR" sz="1200" kern="100" dirty="0">
                        <a:effectLst/>
                        <a:latin typeface="맑은 고딕" pitchFamily="50" charset="-127"/>
                        <a:ea typeface="맑은 고딕" pitchFamily="50" charset="-127"/>
                        <a:cs typeface="Rix고딕 L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119380" algn="ctr">
                        <a:lnSpc>
                          <a:spcPct val="130000"/>
                        </a:lnSpc>
                        <a:spcAft>
                          <a:spcPts val="0"/>
                        </a:spcAft>
                        <a:tabLst>
                          <a:tab pos="4286250" algn="l"/>
                        </a:tabLst>
                      </a:pPr>
                      <a:r>
                        <a:rPr lang="en-US" sz="12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100kb</a:t>
                      </a:r>
                      <a:endParaRPr lang="ko-KR" sz="1200">
                        <a:effectLst/>
                        <a:latin typeface="맑은 고딕" pitchFamily="50" charset="-127"/>
                        <a:ea typeface="맑은 고딕" pitchFamily="50" charset="-127"/>
                        <a:cs typeface="Rix고딕 L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30000"/>
                        </a:lnSpc>
                        <a:spcAft>
                          <a:spcPts val="0"/>
                        </a:spcAft>
                        <a:tabLst>
                          <a:tab pos="4286250" algn="l"/>
                        </a:tabLst>
                      </a:pPr>
                      <a:r>
                        <a:rPr lang="en-US" sz="12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200kb</a:t>
                      </a:r>
                      <a:endParaRPr lang="ko-KR" sz="1200">
                        <a:effectLst/>
                        <a:latin typeface="맑은 고딕" pitchFamily="50" charset="-127"/>
                        <a:ea typeface="맑은 고딕" pitchFamily="50" charset="-127"/>
                        <a:cs typeface="Rix고딕 L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30000"/>
                        </a:lnSpc>
                        <a:spcAft>
                          <a:spcPts val="0"/>
                        </a:spcAft>
                        <a:tabLst>
                          <a:tab pos="4286250" algn="l"/>
                        </a:tabLst>
                      </a:pPr>
                      <a:r>
                        <a:rPr lang="en-US" sz="12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400kb</a:t>
                      </a:r>
                      <a:endParaRPr lang="ko-KR" sz="1200">
                        <a:effectLst/>
                        <a:latin typeface="맑은 고딕" pitchFamily="50" charset="-127"/>
                        <a:ea typeface="맑은 고딕" pitchFamily="50" charset="-127"/>
                        <a:cs typeface="Rix고딕 L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30000"/>
                        </a:lnSpc>
                        <a:spcAft>
                          <a:spcPts val="0"/>
                        </a:spcAft>
                        <a:tabLst>
                          <a:tab pos="4286250" algn="l"/>
                        </a:tabLst>
                      </a:pPr>
                      <a:r>
                        <a:rPr lang="en-US" sz="12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800kb</a:t>
                      </a:r>
                      <a:endParaRPr lang="ko-KR" sz="1200">
                        <a:effectLst/>
                        <a:latin typeface="맑은 고딕" pitchFamily="50" charset="-127"/>
                        <a:ea typeface="맑은 고딕" pitchFamily="50" charset="-127"/>
                        <a:cs typeface="Rix고딕 L"/>
                      </a:endParaRPr>
                    </a:p>
                  </a:txBody>
                  <a:tcPr marL="17780" marR="17780" marT="0" marB="0" anchor="ctr"/>
                </a:tc>
              </a:tr>
              <a:tr h="299720">
                <a:tc>
                  <a:txBody>
                    <a:bodyPr/>
                    <a:lstStyle/>
                    <a:p>
                      <a:pPr marL="119380">
                        <a:lnSpc>
                          <a:spcPct val="130000"/>
                        </a:lnSpc>
                        <a:spcAft>
                          <a:spcPts val="0"/>
                        </a:spcAft>
                        <a:tabLst>
                          <a:tab pos="4286250" algn="l"/>
                        </a:tabLst>
                      </a:pPr>
                      <a:r>
                        <a:rPr lang="en-US" sz="12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20 requests</a:t>
                      </a:r>
                      <a:endParaRPr lang="ko-KR" sz="1200">
                        <a:effectLst/>
                        <a:latin typeface="맑은 고딕" pitchFamily="50" charset="-127"/>
                        <a:ea typeface="맑은 고딕" pitchFamily="50" charset="-127"/>
                        <a:cs typeface="Rix고딕 L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457200" algn="r">
                        <a:lnSpc>
                          <a:spcPct val="130000"/>
                        </a:lnSpc>
                        <a:spcAft>
                          <a:spcPts val="0"/>
                        </a:spcAft>
                        <a:tabLst>
                          <a:tab pos="4286250" algn="l"/>
                        </a:tabLst>
                      </a:pPr>
                      <a:r>
                        <a:rPr lang="en-US" sz="12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5kb * 20</a:t>
                      </a:r>
                      <a:r>
                        <a:rPr lang="ko-KR" sz="12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개</a:t>
                      </a:r>
                      <a:endParaRPr lang="ko-KR" sz="1200">
                        <a:effectLst/>
                        <a:latin typeface="맑은 고딕" pitchFamily="50" charset="-127"/>
                        <a:ea typeface="맑은 고딕" pitchFamily="50" charset="-127"/>
                        <a:cs typeface="Rix고딕 L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457200" algn="r">
                        <a:lnSpc>
                          <a:spcPct val="130000"/>
                        </a:lnSpc>
                        <a:spcAft>
                          <a:spcPts val="0"/>
                        </a:spcAft>
                        <a:tabLst>
                          <a:tab pos="4286250" algn="l"/>
                        </a:tabLst>
                      </a:pPr>
                      <a:r>
                        <a:rPr lang="en-US" sz="12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10kb * 20</a:t>
                      </a:r>
                      <a:r>
                        <a:rPr lang="ko-KR" sz="12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개</a:t>
                      </a:r>
                      <a:endParaRPr lang="ko-KR" sz="1200">
                        <a:effectLst/>
                        <a:latin typeface="맑은 고딕" pitchFamily="50" charset="-127"/>
                        <a:ea typeface="맑은 고딕" pitchFamily="50" charset="-127"/>
                        <a:cs typeface="Rix고딕 L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457200" algn="r">
                        <a:lnSpc>
                          <a:spcPct val="130000"/>
                        </a:lnSpc>
                        <a:spcAft>
                          <a:spcPts val="0"/>
                        </a:spcAft>
                        <a:tabLst>
                          <a:tab pos="4286250" algn="l"/>
                        </a:tabLst>
                      </a:pPr>
                      <a:r>
                        <a:rPr lang="en-US" sz="12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20kb *20</a:t>
                      </a:r>
                      <a:r>
                        <a:rPr lang="ko-KR" sz="12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개</a:t>
                      </a:r>
                      <a:endParaRPr lang="ko-KR" sz="1200" dirty="0">
                        <a:effectLst/>
                        <a:latin typeface="맑은 고딕" pitchFamily="50" charset="-127"/>
                        <a:ea typeface="맑은 고딕" pitchFamily="50" charset="-127"/>
                        <a:cs typeface="Rix고딕 L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457200" algn="r">
                        <a:lnSpc>
                          <a:spcPct val="130000"/>
                        </a:lnSpc>
                        <a:spcAft>
                          <a:spcPts val="0"/>
                        </a:spcAft>
                        <a:tabLst>
                          <a:tab pos="4286250" algn="l"/>
                        </a:tabLst>
                      </a:pPr>
                      <a:r>
                        <a:rPr lang="en-US" sz="12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40kb *20</a:t>
                      </a:r>
                      <a:r>
                        <a:rPr lang="ko-KR" sz="12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개</a:t>
                      </a:r>
                      <a:endParaRPr lang="ko-KR" sz="1200">
                        <a:effectLst/>
                        <a:latin typeface="맑은 고딕" pitchFamily="50" charset="-127"/>
                        <a:ea typeface="맑은 고딕" pitchFamily="50" charset="-127"/>
                        <a:cs typeface="Rix고딕 L"/>
                      </a:endParaRPr>
                    </a:p>
                  </a:txBody>
                  <a:tcPr marL="17780" marR="17780" marT="0" marB="0" anchor="ctr"/>
                </a:tc>
              </a:tr>
              <a:tr h="299720">
                <a:tc>
                  <a:txBody>
                    <a:bodyPr/>
                    <a:lstStyle/>
                    <a:p>
                      <a:pPr marL="119380">
                        <a:lnSpc>
                          <a:spcPct val="130000"/>
                        </a:lnSpc>
                        <a:spcAft>
                          <a:spcPts val="0"/>
                        </a:spcAft>
                        <a:tabLst>
                          <a:tab pos="4286250" algn="l"/>
                        </a:tabLst>
                      </a:pPr>
                      <a:r>
                        <a:rPr lang="en-US" sz="12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40 requests</a:t>
                      </a:r>
                      <a:endParaRPr lang="ko-KR" sz="1200">
                        <a:effectLst/>
                        <a:latin typeface="맑은 고딕" pitchFamily="50" charset="-127"/>
                        <a:ea typeface="맑은 고딕" pitchFamily="50" charset="-127"/>
                        <a:cs typeface="Rix고딕 L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457200" algn="r">
                        <a:lnSpc>
                          <a:spcPct val="130000"/>
                        </a:lnSpc>
                        <a:spcAft>
                          <a:spcPts val="0"/>
                        </a:spcAft>
                        <a:tabLst>
                          <a:tab pos="4286250" algn="l"/>
                        </a:tabLst>
                      </a:pPr>
                      <a:r>
                        <a:rPr lang="en-US" sz="12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2.5kb * 40</a:t>
                      </a:r>
                      <a:r>
                        <a:rPr lang="ko-KR" sz="12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개</a:t>
                      </a:r>
                      <a:endParaRPr lang="ko-KR" sz="1200" dirty="0">
                        <a:effectLst/>
                        <a:latin typeface="맑은 고딕" pitchFamily="50" charset="-127"/>
                        <a:ea typeface="맑은 고딕" pitchFamily="50" charset="-127"/>
                        <a:cs typeface="Rix고딕 L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457200" algn="r">
                        <a:lnSpc>
                          <a:spcPct val="130000"/>
                        </a:lnSpc>
                        <a:spcAft>
                          <a:spcPts val="0"/>
                        </a:spcAft>
                        <a:tabLst>
                          <a:tab pos="4286250" algn="l"/>
                        </a:tabLst>
                      </a:pPr>
                      <a:r>
                        <a:rPr lang="en-US" sz="12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5kb * 40</a:t>
                      </a:r>
                      <a:r>
                        <a:rPr lang="ko-KR" sz="12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개</a:t>
                      </a:r>
                      <a:endParaRPr lang="ko-KR" sz="1200">
                        <a:effectLst/>
                        <a:latin typeface="맑은 고딕" pitchFamily="50" charset="-127"/>
                        <a:ea typeface="맑은 고딕" pitchFamily="50" charset="-127"/>
                        <a:cs typeface="Rix고딕 L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457200" algn="r">
                        <a:lnSpc>
                          <a:spcPct val="130000"/>
                        </a:lnSpc>
                        <a:spcAft>
                          <a:spcPts val="0"/>
                        </a:spcAft>
                        <a:tabLst>
                          <a:tab pos="4286250" algn="l"/>
                        </a:tabLst>
                      </a:pPr>
                      <a:r>
                        <a:rPr lang="en-US" sz="12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10kb * 40</a:t>
                      </a:r>
                      <a:r>
                        <a:rPr lang="ko-KR" sz="12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개</a:t>
                      </a:r>
                      <a:endParaRPr lang="ko-KR" sz="1200">
                        <a:effectLst/>
                        <a:latin typeface="맑은 고딕" pitchFamily="50" charset="-127"/>
                        <a:ea typeface="맑은 고딕" pitchFamily="50" charset="-127"/>
                        <a:cs typeface="Rix고딕 L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457200" algn="r">
                        <a:lnSpc>
                          <a:spcPct val="130000"/>
                        </a:lnSpc>
                        <a:spcAft>
                          <a:spcPts val="0"/>
                        </a:spcAft>
                        <a:tabLst>
                          <a:tab pos="4286250" algn="l"/>
                        </a:tabLst>
                      </a:pPr>
                      <a:r>
                        <a:rPr lang="en-US" sz="12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20kb * 40</a:t>
                      </a:r>
                      <a:r>
                        <a:rPr lang="ko-KR" sz="12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개</a:t>
                      </a:r>
                      <a:endParaRPr lang="ko-KR" sz="1200" dirty="0">
                        <a:effectLst/>
                        <a:latin typeface="맑은 고딕" pitchFamily="50" charset="-127"/>
                        <a:ea typeface="맑은 고딕" pitchFamily="50" charset="-127"/>
                        <a:cs typeface="Rix고딕 L"/>
                      </a:endParaRPr>
                    </a:p>
                  </a:txBody>
                  <a:tcPr marL="17780" marR="17780" marT="0" marB="0" anchor="ctr"/>
                </a:tc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1043608" y="3933056"/>
            <a:ext cx="59584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ko-KR" sz="1200" dirty="0">
                <a:latin typeface="맑은 고딕" pitchFamily="50" charset="-127"/>
                <a:ea typeface="맑은 고딕" pitchFamily="50" charset="-127"/>
              </a:rPr>
              <a:t>파일 요청 수가 동일하고 파일 크기만 변경한 경우</a:t>
            </a:r>
            <a:endParaRPr lang="ko-KR" altLang="en-US" sz="120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27944104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파일 요청 줄이기</a:t>
            </a:r>
            <a:r>
              <a:rPr lang="en-US" altLang="ko-KR" dirty="0" smtClean="0"/>
              <a:t>(</a:t>
            </a:r>
            <a:r>
              <a:rPr lang="en-US" altLang="ko-KR" dirty="0" err="1"/>
              <a:t>Cont</a:t>
            </a:r>
            <a:r>
              <a:rPr lang="en-US" altLang="ko-KR" dirty="0"/>
              <a:t>’)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1"/>
          </p:nvPr>
        </p:nvSpPr>
        <p:spPr>
          <a:xfrm>
            <a:off x="928662" y="642918"/>
            <a:ext cx="7171730" cy="357189"/>
          </a:xfrm>
        </p:spPr>
        <p:txBody>
          <a:bodyPr/>
          <a:lstStyle/>
          <a:p>
            <a:r>
              <a:rPr lang="en-US" altLang="ko-KR" dirty="0" smtClean="0"/>
              <a:t>CSS Sprites – </a:t>
            </a:r>
            <a:r>
              <a:rPr lang="ko-KR" altLang="en-US" dirty="0" smtClean="0"/>
              <a:t>실험결과 </a:t>
            </a:r>
            <a:r>
              <a:rPr lang="en-US" altLang="ko-KR" dirty="0"/>
              <a:t>1</a:t>
            </a: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4.2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내용 개체 틀 1"/>
          <p:cNvSpPr>
            <a:spLocks noGrp="1"/>
          </p:cNvSpPr>
          <p:nvPr>
            <p:ph sz="quarter" idx="10"/>
          </p:nvPr>
        </p:nvSpPr>
        <p:spPr>
          <a:xfrm>
            <a:off x="395535" y="1196752"/>
            <a:ext cx="8496945" cy="5112568"/>
          </a:xfrm>
        </p:spPr>
        <p:txBody>
          <a:bodyPr>
            <a:noAutofit/>
          </a:bodyPr>
          <a:lstStyle/>
          <a:p>
            <a:pPr marL="266700" indent="-266700"/>
            <a:r>
              <a:rPr lang="ko-KR" altLang="ko-KR" b="1" dirty="0" smtClean="0"/>
              <a:t>파일 </a:t>
            </a:r>
            <a:r>
              <a:rPr lang="ko-KR" altLang="ko-KR" b="1" dirty="0"/>
              <a:t>크기가 동일하고 파일 요청 수를 변경했을 때 </a:t>
            </a:r>
            <a:r>
              <a:rPr lang="ko-KR" altLang="ko-KR" b="1" dirty="0" smtClean="0"/>
              <a:t>고성능</a:t>
            </a:r>
            <a:r>
              <a:rPr lang="en-US" altLang="ko-KR" b="1" dirty="0" smtClean="0"/>
              <a:t>  </a:t>
            </a:r>
            <a:r>
              <a:rPr lang="en-US" altLang="ko-KR" b="1" dirty="0"/>
              <a:t>PC</a:t>
            </a:r>
            <a:r>
              <a:rPr lang="ko-KR" altLang="ko-KR" b="1" dirty="0"/>
              <a:t>의</a:t>
            </a:r>
            <a:r>
              <a:rPr lang="en-US" altLang="ko-KR" b="1" dirty="0"/>
              <a:t> </a:t>
            </a:r>
            <a:r>
              <a:rPr lang="en-US" altLang="ko-KR" b="1" dirty="0" err="1"/>
              <a:t>onload</a:t>
            </a:r>
            <a:r>
              <a:rPr lang="en-US" altLang="ko-KR" b="1" dirty="0"/>
              <a:t> </a:t>
            </a:r>
            <a:r>
              <a:rPr lang="ko-KR" altLang="ko-KR" b="1" dirty="0" smtClean="0"/>
              <a:t>발생시간</a:t>
            </a:r>
            <a:endParaRPr lang="en-US" altLang="ko-KR" b="1" dirty="0" smtClean="0"/>
          </a:p>
          <a:p>
            <a:pPr marL="266700" indent="-266700"/>
            <a:r>
              <a:rPr lang="ko-KR" altLang="ko-KR" dirty="0" smtClean="0"/>
              <a:t>고성능 </a:t>
            </a:r>
            <a:r>
              <a:rPr lang="ko-KR" altLang="ko-KR" dirty="0"/>
              <a:t>클라이언트</a:t>
            </a:r>
            <a:r>
              <a:rPr lang="en-US" altLang="ko-KR" dirty="0"/>
              <a:t>(i5_760 CPU, 4G Memory, Windows 7, IE8, no cache)</a:t>
            </a:r>
            <a:r>
              <a:rPr lang="ko-KR" altLang="ko-KR" dirty="0"/>
              <a:t>에서 </a:t>
            </a:r>
            <a:r>
              <a:rPr lang="ko-KR" altLang="ko-KR" dirty="0" err="1"/>
              <a:t>다운로드한</a:t>
            </a:r>
            <a:r>
              <a:rPr lang="ko-KR" altLang="ko-KR" dirty="0"/>
              <a:t> 파일 크기가 동일하고 파일 요청수만 변경되었을 때 실험 결과는 다음과 같다</a:t>
            </a:r>
            <a:r>
              <a:rPr lang="en-US" altLang="ko-KR" dirty="0" smtClean="0"/>
              <a:t>.</a:t>
            </a:r>
            <a:endParaRPr lang="ko-KR" altLang="ko-KR" dirty="0"/>
          </a:p>
        </p:txBody>
      </p:sp>
      <p:graphicFrame>
        <p:nvGraphicFramePr>
          <p:cNvPr id="14" name="차트 13"/>
          <p:cNvGraphicFramePr/>
          <p:nvPr>
            <p:extLst>
              <p:ext uri="{D42A27DB-BD31-4B8C-83A1-F6EECF244321}">
                <p14:modId xmlns:p14="http://schemas.microsoft.com/office/powerpoint/2010/main" xmlns="" val="3672830624"/>
              </p:ext>
            </p:extLst>
          </p:nvPr>
        </p:nvGraphicFramePr>
        <p:xfrm>
          <a:off x="5372100" y="2134766"/>
          <a:ext cx="3309392" cy="30161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6" name="내용 개체 틀 1"/>
          <p:cNvSpPr txBox="1">
            <a:spLocks/>
          </p:cNvSpPr>
          <p:nvPr/>
        </p:nvSpPr>
        <p:spPr>
          <a:xfrm>
            <a:off x="395536" y="2123703"/>
            <a:ext cx="4536504" cy="19442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spcAft>
                <a:spcPts val="200"/>
              </a:spcAft>
              <a:buClr>
                <a:srgbClr val="C00000"/>
              </a:buClr>
              <a:buFont typeface="Wingdings" pitchFamily="2" charset="2"/>
              <a:buChar char="v"/>
              <a:defRPr sz="16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449263" indent="-187325" algn="l" defTabSz="914400" rtl="0" eaLnBrk="1" latinLnBrk="1" hangingPunct="1">
              <a:spcBef>
                <a:spcPct val="20000"/>
              </a:spcBef>
              <a:spcAft>
                <a:spcPts val="10"/>
              </a:spcAft>
              <a:buClr>
                <a:srgbClr val="0033CC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622300" indent="-173038" algn="l" defTabSz="914400" rtl="0" eaLnBrk="1" latinLnBrk="1" hangingPunct="1"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§"/>
              <a:tabLst>
                <a:tab pos="622300" algn="l"/>
              </a:tabLst>
              <a:defRPr sz="14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901700" indent="-279400" algn="l" defTabSz="914400" rtl="0" eaLnBrk="1" latinLnBrk="1" hangingPunct="1">
              <a:spcBef>
                <a:spcPct val="20000"/>
              </a:spcBef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071563" indent="-169863" algn="l" defTabSz="914400" rtl="0" eaLnBrk="1" latinLnBrk="1" hangingPunct="1">
              <a:spcBef>
                <a:spcPct val="20000"/>
              </a:spcBef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6700" indent="-266700"/>
            <a:r>
              <a:rPr lang="ko-KR" altLang="ko-KR" dirty="0" smtClean="0"/>
              <a:t>빠른 회선</a:t>
            </a:r>
            <a:r>
              <a:rPr lang="en-US" altLang="ko-KR" dirty="0" smtClean="0"/>
              <a:t>(100Mbps)</a:t>
            </a:r>
            <a:r>
              <a:rPr lang="ko-KR" altLang="ko-KR" dirty="0" smtClean="0"/>
              <a:t>과 느린</a:t>
            </a:r>
            <a:r>
              <a:rPr lang="en-US" altLang="ko-KR" dirty="0" smtClean="0"/>
              <a:t> </a:t>
            </a:r>
            <a:r>
              <a:rPr lang="ko-KR" altLang="ko-KR" dirty="0" smtClean="0"/>
              <a:t>회선</a:t>
            </a:r>
            <a:r>
              <a:rPr lang="en-US" altLang="ko-KR" dirty="0" smtClean="0"/>
              <a:t>(2Mbps) </a:t>
            </a:r>
            <a:r>
              <a:rPr lang="ko-KR" altLang="ko-KR" dirty="0" smtClean="0"/>
              <a:t>모두 파일 요청수가 작아질수록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onload</a:t>
            </a:r>
            <a:r>
              <a:rPr lang="en-US" altLang="ko-KR" dirty="0" smtClean="0"/>
              <a:t> </a:t>
            </a:r>
            <a:r>
              <a:rPr lang="ko-KR" altLang="ko-KR" dirty="0" smtClean="0"/>
              <a:t>이벤트 발생 시간이 단축된다</a:t>
            </a:r>
            <a:r>
              <a:rPr lang="en-US" altLang="ko-KR" dirty="0" smtClean="0"/>
              <a:t>. 80</a:t>
            </a:r>
            <a:r>
              <a:rPr lang="ko-KR" altLang="ko-KR" dirty="0" smtClean="0"/>
              <a:t>개의 파일 요청</a:t>
            </a:r>
            <a:r>
              <a:rPr lang="en-US" altLang="ko-KR" dirty="0" smtClean="0"/>
              <a:t> </a:t>
            </a:r>
            <a:r>
              <a:rPr lang="ko-KR" altLang="ko-KR" dirty="0" smtClean="0"/>
              <a:t>수를</a:t>
            </a:r>
            <a:r>
              <a:rPr lang="en-US" altLang="ko-KR" dirty="0" smtClean="0"/>
              <a:t> 10</a:t>
            </a:r>
            <a:r>
              <a:rPr lang="ko-KR" altLang="ko-KR" dirty="0" smtClean="0"/>
              <a:t>개로 줄이면 </a:t>
            </a:r>
            <a:r>
              <a:rPr lang="en-US" altLang="ko-KR" dirty="0" err="1" smtClean="0"/>
              <a:t>onload</a:t>
            </a:r>
            <a:r>
              <a:rPr lang="en-US" altLang="ko-KR" dirty="0" smtClean="0"/>
              <a:t> </a:t>
            </a:r>
            <a:r>
              <a:rPr lang="ko-KR" altLang="ko-KR" dirty="0" smtClean="0"/>
              <a:t>이벤트 발생 시간을 약 </a:t>
            </a:r>
            <a:r>
              <a:rPr lang="en-US" altLang="ko-KR" dirty="0" smtClean="0"/>
              <a:t>50% </a:t>
            </a:r>
            <a:r>
              <a:rPr lang="ko-KR" altLang="ko-KR" dirty="0" smtClean="0"/>
              <a:t>줄일 수 있다</a:t>
            </a:r>
            <a:r>
              <a:rPr lang="en-US" altLang="ko-KR" dirty="0" smtClean="0"/>
              <a:t>.</a:t>
            </a:r>
            <a:endParaRPr lang="ko-KR" altLang="ko-KR" dirty="0"/>
          </a:p>
        </p:txBody>
      </p:sp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453295530"/>
              </p:ext>
            </p:extLst>
          </p:nvPr>
        </p:nvGraphicFramePr>
        <p:xfrm>
          <a:off x="611560" y="5445224"/>
          <a:ext cx="8064897" cy="95605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11348"/>
                <a:gridCol w="856492"/>
                <a:gridCol w="884488"/>
                <a:gridCol w="830109"/>
                <a:gridCol w="826075"/>
                <a:gridCol w="890135"/>
                <a:gridCol w="858105"/>
                <a:gridCol w="858105"/>
                <a:gridCol w="850040"/>
              </a:tblGrid>
              <a:tr h="54360">
                <a:tc>
                  <a:txBody>
                    <a:bodyPr/>
                    <a:lstStyle/>
                    <a:p>
                      <a:pPr indent="150495" algn="ctr" latinLnBrk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 b="1" kern="100" dirty="0">
                          <a:effectLst/>
                          <a:latin typeface="나눔고딕"/>
                          <a:cs typeface="Rix고딕 L"/>
                        </a:rPr>
                        <a:t> </a:t>
                      </a:r>
                      <a:endParaRPr lang="ko-KR" sz="900" kern="100" dirty="0">
                        <a:effectLst/>
                        <a:latin typeface="Rix고딕 L"/>
                        <a:cs typeface="Rix고딕 L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457200" algn="r">
                        <a:lnSpc>
                          <a:spcPct val="130000"/>
                        </a:lnSpc>
                        <a:spcAft>
                          <a:spcPts val="0"/>
                        </a:spcAft>
                        <a:tabLst>
                          <a:tab pos="4286250" algn="l"/>
                        </a:tabLst>
                      </a:pPr>
                      <a:r>
                        <a:rPr lang="en-US" sz="900" b="1">
                          <a:effectLst/>
                          <a:latin typeface="나눔고딕"/>
                          <a:cs typeface="Rix고딕 L"/>
                        </a:rPr>
                        <a:t>100Mbps</a:t>
                      </a:r>
                      <a:endParaRPr lang="ko-KR" sz="900">
                        <a:effectLst/>
                        <a:latin typeface="나눔고딕"/>
                        <a:cs typeface="Rix고딕 L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457200" algn="r">
                        <a:lnSpc>
                          <a:spcPct val="130000"/>
                        </a:lnSpc>
                        <a:spcAft>
                          <a:spcPts val="0"/>
                        </a:spcAft>
                        <a:tabLst>
                          <a:tab pos="4286250" algn="l"/>
                        </a:tabLst>
                      </a:pPr>
                      <a:r>
                        <a:rPr lang="en-US" sz="900" b="1">
                          <a:effectLst/>
                          <a:latin typeface="나눔고딕"/>
                          <a:cs typeface="Rix고딕 L"/>
                        </a:rPr>
                        <a:t>2Mbps</a:t>
                      </a:r>
                      <a:endParaRPr lang="ko-KR" sz="900">
                        <a:effectLst/>
                        <a:latin typeface="나눔고딕"/>
                        <a:cs typeface="Rix고딕 L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457200" algn="r">
                        <a:lnSpc>
                          <a:spcPct val="130000"/>
                        </a:lnSpc>
                        <a:spcAft>
                          <a:spcPts val="0"/>
                        </a:spcAft>
                        <a:tabLst>
                          <a:tab pos="4286250" algn="l"/>
                        </a:tabLst>
                      </a:pPr>
                      <a:r>
                        <a:rPr lang="en-US" sz="900" b="1">
                          <a:effectLst/>
                          <a:latin typeface="나눔고딕"/>
                          <a:cs typeface="Rix고딕 L"/>
                        </a:rPr>
                        <a:t>100Mbps</a:t>
                      </a:r>
                      <a:endParaRPr lang="ko-KR" sz="900">
                        <a:effectLst/>
                        <a:latin typeface="나눔고딕"/>
                        <a:cs typeface="Rix고딕 L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457200" algn="r">
                        <a:lnSpc>
                          <a:spcPct val="130000"/>
                        </a:lnSpc>
                        <a:spcAft>
                          <a:spcPts val="0"/>
                        </a:spcAft>
                        <a:tabLst>
                          <a:tab pos="4286250" algn="l"/>
                        </a:tabLst>
                      </a:pPr>
                      <a:r>
                        <a:rPr lang="en-US" sz="900" b="1">
                          <a:effectLst/>
                          <a:latin typeface="나눔고딕"/>
                          <a:cs typeface="Rix고딕 L"/>
                        </a:rPr>
                        <a:t>2Mbps</a:t>
                      </a:r>
                      <a:endParaRPr lang="ko-KR" sz="900">
                        <a:effectLst/>
                        <a:latin typeface="나눔고딕"/>
                        <a:cs typeface="Rix고딕 L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457200" algn="r">
                        <a:lnSpc>
                          <a:spcPct val="130000"/>
                        </a:lnSpc>
                        <a:spcAft>
                          <a:spcPts val="0"/>
                        </a:spcAft>
                        <a:tabLst>
                          <a:tab pos="4286250" algn="l"/>
                        </a:tabLst>
                      </a:pPr>
                      <a:r>
                        <a:rPr lang="en-US" sz="900" b="1">
                          <a:effectLst/>
                          <a:latin typeface="나눔고딕"/>
                          <a:cs typeface="Rix고딕 L"/>
                        </a:rPr>
                        <a:t>100Mbps</a:t>
                      </a:r>
                      <a:endParaRPr lang="ko-KR" sz="900">
                        <a:effectLst/>
                        <a:latin typeface="나눔고딕"/>
                        <a:cs typeface="Rix고딕 L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457200" algn="r">
                        <a:lnSpc>
                          <a:spcPct val="130000"/>
                        </a:lnSpc>
                        <a:spcAft>
                          <a:spcPts val="0"/>
                        </a:spcAft>
                        <a:tabLst>
                          <a:tab pos="4286250" algn="l"/>
                        </a:tabLst>
                      </a:pPr>
                      <a:r>
                        <a:rPr lang="en-US" sz="900" b="1">
                          <a:effectLst/>
                          <a:latin typeface="나눔고딕"/>
                          <a:cs typeface="Rix고딕 L"/>
                        </a:rPr>
                        <a:t>2Mbps</a:t>
                      </a:r>
                      <a:endParaRPr lang="ko-KR" sz="900">
                        <a:effectLst/>
                        <a:latin typeface="나눔고딕"/>
                        <a:cs typeface="Rix고딕 L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457200" algn="r">
                        <a:lnSpc>
                          <a:spcPct val="130000"/>
                        </a:lnSpc>
                        <a:spcAft>
                          <a:spcPts val="0"/>
                        </a:spcAft>
                        <a:tabLst>
                          <a:tab pos="4286250" algn="l"/>
                        </a:tabLst>
                      </a:pPr>
                      <a:r>
                        <a:rPr lang="en-US" sz="900" b="1">
                          <a:effectLst/>
                          <a:latin typeface="나눔고딕"/>
                          <a:cs typeface="Rix고딕 L"/>
                        </a:rPr>
                        <a:t>100Mbps</a:t>
                      </a:r>
                      <a:endParaRPr lang="ko-KR" sz="900">
                        <a:effectLst/>
                        <a:latin typeface="나눔고딕"/>
                        <a:cs typeface="Rix고딕 L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457200" algn="r">
                        <a:lnSpc>
                          <a:spcPct val="130000"/>
                        </a:lnSpc>
                        <a:spcAft>
                          <a:spcPts val="0"/>
                        </a:spcAft>
                        <a:tabLst>
                          <a:tab pos="4286250" algn="l"/>
                        </a:tabLst>
                      </a:pPr>
                      <a:r>
                        <a:rPr lang="en-US" sz="900" b="1" dirty="0">
                          <a:effectLst/>
                          <a:latin typeface="나눔고딕"/>
                          <a:cs typeface="Rix고딕 L"/>
                        </a:rPr>
                        <a:t>2Mbps</a:t>
                      </a:r>
                      <a:endParaRPr lang="ko-KR" sz="900" dirty="0">
                        <a:effectLst/>
                        <a:latin typeface="나눔고딕"/>
                        <a:cs typeface="Rix고딕 L"/>
                      </a:endParaRPr>
                    </a:p>
                  </a:txBody>
                  <a:tcPr marL="17780" marR="17780" marT="0" marB="0" anchor="ctr"/>
                </a:tc>
              </a:tr>
              <a:tr h="299720">
                <a:tc>
                  <a:txBody>
                    <a:bodyPr/>
                    <a:lstStyle/>
                    <a:p>
                      <a:pPr marL="119380">
                        <a:lnSpc>
                          <a:spcPct val="130000"/>
                        </a:lnSpc>
                        <a:spcAft>
                          <a:spcPts val="0"/>
                        </a:spcAft>
                        <a:tabLst>
                          <a:tab pos="4286250" algn="l"/>
                        </a:tabLst>
                      </a:pPr>
                      <a:r>
                        <a:rPr lang="en-US" sz="900" b="1">
                          <a:effectLst/>
                          <a:latin typeface="나눔고딕"/>
                          <a:cs typeface="Rix고딕 L"/>
                        </a:rPr>
                        <a:t>200kb</a:t>
                      </a:r>
                      <a:endParaRPr lang="ko-KR" sz="900">
                        <a:effectLst/>
                        <a:latin typeface="나눔고딕"/>
                        <a:cs typeface="Rix고딕 L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457200" algn="r">
                        <a:lnSpc>
                          <a:spcPct val="130000"/>
                        </a:lnSpc>
                        <a:spcAft>
                          <a:spcPts val="0"/>
                        </a:spcAft>
                        <a:tabLst>
                          <a:tab pos="4286250" algn="l"/>
                        </a:tabLs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나눔고딕"/>
                          <a:cs typeface="Rix고딕 L"/>
                        </a:rPr>
                        <a:t>163</a:t>
                      </a:r>
                      <a:endParaRPr lang="ko-KR" sz="900">
                        <a:effectLst/>
                        <a:latin typeface="나눔고딕"/>
                        <a:cs typeface="Rix고딕 L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457200" algn="r">
                        <a:lnSpc>
                          <a:spcPct val="130000"/>
                        </a:lnSpc>
                        <a:spcAft>
                          <a:spcPts val="0"/>
                        </a:spcAft>
                        <a:tabLst>
                          <a:tab pos="4286250" algn="l"/>
                        </a:tabLst>
                      </a:pPr>
                      <a:r>
                        <a:rPr lang="en-US" sz="900" b="1" dirty="0">
                          <a:solidFill>
                            <a:srgbClr val="FF0000"/>
                          </a:solidFill>
                          <a:effectLst/>
                          <a:latin typeface="나눔고딕"/>
                          <a:cs typeface="Rix고딕 L"/>
                        </a:rPr>
                        <a:t>4,041</a:t>
                      </a:r>
                      <a:endParaRPr lang="ko-KR" sz="900" b="1" dirty="0">
                        <a:solidFill>
                          <a:srgbClr val="FF0000"/>
                        </a:solidFill>
                        <a:effectLst/>
                        <a:latin typeface="나눔고딕"/>
                        <a:cs typeface="Rix고딕 L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457200" algn="r">
                        <a:lnSpc>
                          <a:spcPct val="130000"/>
                        </a:lnSpc>
                        <a:spcAft>
                          <a:spcPts val="0"/>
                        </a:spcAft>
                        <a:tabLst>
                          <a:tab pos="4286250" algn="l"/>
                        </a:tabLst>
                      </a:pPr>
                      <a:r>
                        <a:rPr lang="en-US" sz="900" dirty="0">
                          <a:solidFill>
                            <a:srgbClr val="000000"/>
                          </a:solidFill>
                          <a:effectLst/>
                          <a:latin typeface="나눔고딕"/>
                          <a:cs typeface="Rix고딕 L"/>
                        </a:rPr>
                        <a:t>104</a:t>
                      </a:r>
                      <a:endParaRPr lang="ko-KR" sz="900" dirty="0">
                        <a:effectLst/>
                        <a:latin typeface="나눔고딕"/>
                        <a:cs typeface="Rix고딕 L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457200" algn="r">
                        <a:lnSpc>
                          <a:spcPct val="130000"/>
                        </a:lnSpc>
                        <a:spcAft>
                          <a:spcPts val="0"/>
                        </a:spcAft>
                        <a:tabLst>
                          <a:tab pos="4286250" algn="l"/>
                        </a:tabLs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나눔고딕"/>
                          <a:cs typeface="Rix고딕 L"/>
                        </a:rPr>
                        <a:t>2,694</a:t>
                      </a:r>
                      <a:endParaRPr lang="ko-KR" sz="900">
                        <a:effectLst/>
                        <a:latin typeface="나눔고딕"/>
                        <a:cs typeface="Rix고딕 L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457200" algn="r">
                        <a:lnSpc>
                          <a:spcPct val="130000"/>
                        </a:lnSpc>
                        <a:spcAft>
                          <a:spcPts val="0"/>
                        </a:spcAft>
                        <a:tabLst>
                          <a:tab pos="4286250" algn="l"/>
                        </a:tabLs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나눔고딕"/>
                          <a:cs typeface="Rix고딕 L"/>
                        </a:rPr>
                        <a:t>74</a:t>
                      </a:r>
                      <a:endParaRPr lang="ko-KR" sz="900">
                        <a:effectLst/>
                        <a:latin typeface="나눔고딕"/>
                        <a:cs typeface="Rix고딕 L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457200" algn="r">
                        <a:lnSpc>
                          <a:spcPct val="130000"/>
                        </a:lnSpc>
                        <a:spcAft>
                          <a:spcPts val="0"/>
                        </a:spcAft>
                        <a:tabLst>
                          <a:tab pos="4286250" algn="l"/>
                        </a:tabLs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나눔고딕"/>
                          <a:cs typeface="Rix고딕 L"/>
                        </a:rPr>
                        <a:t>2,778</a:t>
                      </a:r>
                      <a:endParaRPr lang="ko-KR" sz="900">
                        <a:effectLst/>
                        <a:latin typeface="나눔고딕"/>
                        <a:cs typeface="Rix고딕 L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457200" algn="r">
                        <a:lnSpc>
                          <a:spcPct val="130000"/>
                        </a:lnSpc>
                        <a:spcAft>
                          <a:spcPts val="0"/>
                        </a:spcAft>
                        <a:tabLst>
                          <a:tab pos="4286250" algn="l"/>
                        </a:tabLs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나눔고딕"/>
                          <a:cs typeface="Rix고딕 L"/>
                        </a:rPr>
                        <a:t>69</a:t>
                      </a:r>
                      <a:endParaRPr lang="ko-KR" sz="900">
                        <a:effectLst/>
                        <a:latin typeface="나눔고딕"/>
                        <a:cs typeface="Rix고딕 L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457200" algn="r">
                        <a:lnSpc>
                          <a:spcPct val="130000"/>
                        </a:lnSpc>
                        <a:spcAft>
                          <a:spcPts val="0"/>
                        </a:spcAft>
                        <a:tabLst>
                          <a:tab pos="4286250" algn="l"/>
                        </a:tabLst>
                      </a:pPr>
                      <a:r>
                        <a:rPr lang="en-US" sz="900" b="1" dirty="0">
                          <a:solidFill>
                            <a:srgbClr val="FF0000"/>
                          </a:solidFill>
                          <a:effectLst/>
                          <a:latin typeface="나눔고딕"/>
                          <a:cs typeface="Rix고딕 L"/>
                        </a:rPr>
                        <a:t>2,188</a:t>
                      </a:r>
                      <a:endParaRPr lang="ko-KR" sz="900" b="1" dirty="0">
                        <a:solidFill>
                          <a:srgbClr val="FF0000"/>
                        </a:solidFill>
                        <a:effectLst/>
                        <a:latin typeface="나눔고딕"/>
                        <a:cs typeface="Rix고딕 L"/>
                      </a:endParaRPr>
                    </a:p>
                  </a:txBody>
                  <a:tcPr marL="17780" marR="17780" marT="0" marB="0" anchor="ctr"/>
                </a:tc>
              </a:tr>
              <a:tr h="299720">
                <a:tc>
                  <a:txBody>
                    <a:bodyPr/>
                    <a:lstStyle/>
                    <a:p>
                      <a:pPr marL="119380">
                        <a:lnSpc>
                          <a:spcPct val="130000"/>
                        </a:lnSpc>
                        <a:spcAft>
                          <a:spcPts val="0"/>
                        </a:spcAft>
                        <a:tabLst>
                          <a:tab pos="4286250" algn="l"/>
                        </a:tabLst>
                      </a:pPr>
                      <a:r>
                        <a:rPr lang="en-US" sz="900" b="1">
                          <a:effectLst/>
                          <a:latin typeface="나눔고딕"/>
                          <a:cs typeface="Rix고딕 L"/>
                        </a:rPr>
                        <a:t>400kb</a:t>
                      </a:r>
                      <a:endParaRPr lang="ko-KR" sz="900">
                        <a:effectLst/>
                        <a:latin typeface="나눔고딕"/>
                        <a:cs typeface="Rix고딕 L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457200" algn="r">
                        <a:lnSpc>
                          <a:spcPct val="130000"/>
                        </a:lnSpc>
                        <a:spcAft>
                          <a:spcPts val="0"/>
                        </a:spcAft>
                        <a:tabLst>
                          <a:tab pos="4286250" algn="l"/>
                        </a:tabLs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나눔고딕"/>
                          <a:cs typeface="Rix고딕 L"/>
                        </a:rPr>
                        <a:t>152</a:t>
                      </a:r>
                      <a:endParaRPr lang="ko-KR" sz="900">
                        <a:effectLst/>
                        <a:latin typeface="나눔고딕"/>
                        <a:cs typeface="Rix고딕 L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457200" algn="r">
                        <a:lnSpc>
                          <a:spcPct val="130000"/>
                        </a:lnSpc>
                        <a:spcAft>
                          <a:spcPts val="0"/>
                        </a:spcAft>
                        <a:tabLst>
                          <a:tab pos="4286250" algn="l"/>
                        </a:tabLst>
                      </a:pPr>
                      <a:r>
                        <a:rPr lang="en-US" sz="900" b="1" dirty="0">
                          <a:solidFill>
                            <a:srgbClr val="FF0000"/>
                          </a:solidFill>
                          <a:effectLst/>
                          <a:latin typeface="나눔고딕"/>
                          <a:cs typeface="Rix고딕 L"/>
                        </a:rPr>
                        <a:t>4,218</a:t>
                      </a:r>
                      <a:endParaRPr lang="ko-KR" sz="900" b="1" dirty="0">
                        <a:solidFill>
                          <a:srgbClr val="FF0000"/>
                        </a:solidFill>
                        <a:effectLst/>
                        <a:latin typeface="나눔고딕"/>
                        <a:cs typeface="Rix고딕 L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457200" algn="r">
                        <a:lnSpc>
                          <a:spcPct val="130000"/>
                        </a:lnSpc>
                        <a:spcAft>
                          <a:spcPts val="0"/>
                        </a:spcAft>
                        <a:tabLst>
                          <a:tab pos="4286250" algn="l"/>
                        </a:tabLs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나눔고딕"/>
                          <a:cs typeface="Rix고딕 L"/>
                        </a:rPr>
                        <a:t>102</a:t>
                      </a:r>
                      <a:endParaRPr lang="ko-KR" sz="900">
                        <a:effectLst/>
                        <a:latin typeface="나눔고딕"/>
                        <a:cs typeface="Rix고딕 L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457200" algn="r">
                        <a:lnSpc>
                          <a:spcPct val="130000"/>
                        </a:lnSpc>
                        <a:spcAft>
                          <a:spcPts val="0"/>
                        </a:spcAft>
                        <a:tabLst>
                          <a:tab pos="4286250" algn="l"/>
                        </a:tabLs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나눔고딕"/>
                          <a:cs typeface="Rix고딕 L"/>
                        </a:rPr>
                        <a:t>3,694</a:t>
                      </a:r>
                      <a:endParaRPr lang="ko-KR" sz="900">
                        <a:effectLst/>
                        <a:latin typeface="나눔고딕"/>
                        <a:cs typeface="Rix고딕 L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457200" algn="r">
                        <a:lnSpc>
                          <a:spcPct val="130000"/>
                        </a:lnSpc>
                        <a:spcAft>
                          <a:spcPts val="0"/>
                        </a:spcAft>
                        <a:tabLst>
                          <a:tab pos="4286250" algn="l"/>
                        </a:tabLs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나눔고딕"/>
                          <a:cs typeface="Rix고딕 L"/>
                        </a:rPr>
                        <a:t>110</a:t>
                      </a:r>
                      <a:endParaRPr lang="ko-KR" sz="900">
                        <a:effectLst/>
                        <a:latin typeface="나눔고딕"/>
                        <a:cs typeface="Rix고딕 L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457200" algn="r">
                        <a:lnSpc>
                          <a:spcPct val="130000"/>
                        </a:lnSpc>
                        <a:spcAft>
                          <a:spcPts val="0"/>
                        </a:spcAft>
                        <a:tabLst>
                          <a:tab pos="4286250" algn="l"/>
                        </a:tabLs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나눔고딕"/>
                          <a:cs typeface="Rix고딕 L"/>
                        </a:rPr>
                        <a:t>3,369</a:t>
                      </a:r>
                      <a:endParaRPr lang="ko-KR" sz="900">
                        <a:effectLst/>
                        <a:latin typeface="나눔고딕"/>
                        <a:cs typeface="Rix고딕 L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457200" algn="r">
                        <a:lnSpc>
                          <a:spcPct val="130000"/>
                        </a:lnSpc>
                        <a:spcAft>
                          <a:spcPts val="0"/>
                        </a:spcAft>
                        <a:tabLst>
                          <a:tab pos="4286250" algn="l"/>
                        </a:tabLs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나눔고딕"/>
                          <a:cs typeface="Rix고딕 L"/>
                        </a:rPr>
                        <a:t>84</a:t>
                      </a:r>
                      <a:endParaRPr lang="ko-KR" sz="900">
                        <a:effectLst/>
                        <a:latin typeface="나눔고딕"/>
                        <a:cs typeface="Rix고딕 L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457200" algn="r">
                        <a:lnSpc>
                          <a:spcPct val="130000"/>
                        </a:lnSpc>
                        <a:spcAft>
                          <a:spcPts val="0"/>
                        </a:spcAft>
                        <a:tabLst>
                          <a:tab pos="4286250" algn="l"/>
                        </a:tabLst>
                      </a:pPr>
                      <a:r>
                        <a:rPr lang="en-US" sz="900" b="1" dirty="0">
                          <a:solidFill>
                            <a:srgbClr val="FF0000"/>
                          </a:solidFill>
                          <a:effectLst/>
                          <a:latin typeface="나눔고딕"/>
                          <a:cs typeface="Rix고딕 L"/>
                        </a:rPr>
                        <a:t>2,982</a:t>
                      </a:r>
                      <a:endParaRPr lang="ko-KR" sz="900" b="1" dirty="0">
                        <a:solidFill>
                          <a:srgbClr val="FF0000"/>
                        </a:solidFill>
                        <a:effectLst/>
                        <a:latin typeface="나눔고딕"/>
                        <a:cs typeface="Rix고딕 L"/>
                      </a:endParaRPr>
                    </a:p>
                  </a:txBody>
                  <a:tcPr marL="17780" marR="17780" marT="0" marB="0" anchor="ctr"/>
                </a:tc>
              </a:tr>
            </a:tbl>
          </a:graphicData>
        </a:graphic>
      </p:graphicFrame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249414200"/>
              </p:ext>
            </p:extLst>
          </p:nvPr>
        </p:nvGraphicFramePr>
        <p:xfrm>
          <a:off x="1835696" y="5157192"/>
          <a:ext cx="6840760" cy="2997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728192"/>
                <a:gridCol w="1656184"/>
                <a:gridCol w="1746194"/>
                <a:gridCol w="1710190"/>
              </a:tblGrid>
              <a:tr h="299720">
                <a:tc>
                  <a:txBody>
                    <a:bodyPr/>
                    <a:lstStyle/>
                    <a:p>
                      <a:pPr marL="457200" algn="ctr">
                        <a:lnSpc>
                          <a:spcPct val="130000"/>
                        </a:lnSpc>
                        <a:spcAft>
                          <a:spcPts val="0"/>
                        </a:spcAft>
                        <a:tabLst>
                          <a:tab pos="4286250" algn="l"/>
                        </a:tabLst>
                      </a:pPr>
                      <a:r>
                        <a:rPr lang="en-US" sz="900" dirty="0">
                          <a:effectLst/>
                        </a:rPr>
                        <a:t>80 requests</a:t>
                      </a:r>
                      <a:endParaRPr lang="ko-KR" sz="900" dirty="0">
                        <a:effectLst/>
                        <a:latin typeface="나눔고딕"/>
                        <a:cs typeface="Rix고딕 L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30000"/>
                        </a:lnSpc>
                        <a:spcAft>
                          <a:spcPts val="0"/>
                        </a:spcAft>
                        <a:tabLst>
                          <a:tab pos="4286250" algn="l"/>
                        </a:tabLst>
                      </a:pPr>
                      <a:r>
                        <a:rPr lang="en-US" sz="900" dirty="0">
                          <a:effectLst/>
                        </a:rPr>
                        <a:t>40 requests</a:t>
                      </a:r>
                      <a:endParaRPr lang="ko-KR" sz="900" dirty="0">
                        <a:effectLst/>
                        <a:latin typeface="나눔고딕"/>
                        <a:cs typeface="Rix고딕 L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30000"/>
                        </a:lnSpc>
                        <a:spcAft>
                          <a:spcPts val="0"/>
                        </a:spcAft>
                        <a:tabLst>
                          <a:tab pos="4286250" algn="l"/>
                        </a:tabLst>
                      </a:pPr>
                      <a:r>
                        <a:rPr lang="en-US" sz="900" dirty="0">
                          <a:effectLst/>
                        </a:rPr>
                        <a:t>20 requests</a:t>
                      </a:r>
                      <a:endParaRPr lang="ko-KR" sz="900" dirty="0">
                        <a:effectLst/>
                        <a:latin typeface="나눔고딕"/>
                        <a:cs typeface="Rix고딕 L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30000"/>
                        </a:lnSpc>
                        <a:spcAft>
                          <a:spcPts val="0"/>
                        </a:spcAft>
                        <a:tabLst>
                          <a:tab pos="4286250" algn="l"/>
                        </a:tabLst>
                      </a:pPr>
                      <a:r>
                        <a:rPr lang="en-US" sz="900" dirty="0">
                          <a:effectLst/>
                        </a:rPr>
                        <a:t>10 requests</a:t>
                      </a:r>
                      <a:endParaRPr lang="ko-KR" sz="900" dirty="0">
                        <a:effectLst/>
                        <a:latin typeface="나눔고딕"/>
                        <a:cs typeface="Rix고딕 L"/>
                      </a:endParaRPr>
                    </a:p>
                  </a:txBody>
                  <a:tcPr marL="17780" marR="17780" marT="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342700995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파일 요청 줄이기</a:t>
            </a:r>
            <a:r>
              <a:rPr lang="en-US" altLang="ko-KR" dirty="0" smtClean="0"/>
              <a:t>(</a:t>
            </a:r>
            <a:r>
              <a:rPr lang="en-US" altLang="ko-KR" dirty="0" err="1"/>
              <a:t>Cont</a:t>
            </a:r>
            <a:r>
              <a:rPr lang="en-US" altLang="ko-KR" dirty="0"/>
              <a:t>’)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1"/>
          </p:nvPr>
        </p:nvSpPr>
        <p:spPr>
          <a:xfrm>
            <a:off x="928662" y="642918"/>
            <a:ext cx="7171730" cy="357189"/>
          </a:xfrm>
        </p:spPr>
        <p:txBody>
          <a:bodyPr/>
          <a:lstStyle/>
          <a:p>
            <a:r>
              <a:rPr lang="en-US" altLang="ko-KR" dirty="0" smtClean="0"/>
              <a:t>CSS Sprites – </a:t>
            </a:r>
            <a:r>
              <a:rPr lang="ko-KR" altLang="en-US" dirty="0" smtClean="0"/>
              <a:t>실험결과 </a:t>
            </a:r>
            <a:r>
              <a:rPr lang="en-US" altLang="ko-KR" dirty="0" smtClean="0"/>
              <a:t>2</a:t>
            </a:r>
            <a:endParaRPr lang="en-US" altLang="ko-KR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4.2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내용 개체 틀 1"/>
          <p:cNvSpPr>
            <a:spLocks noGrp="1"/>
          </p:cNvSpPr>
          <p:nvPr>
            <p:ph sz="quarter" idx="10"/>
          </p:nvPr>
        </p:nvSpPr>
        <p:spPr>
          <a:xfrm>
            <a:off x="395535" y="1196752"/>
            <a:ext cx="8496945" cy="5112568"/>
          </a:xfrm>
        </p:spPr>
        <p:txBody>
          <a:bodyPr>
            <a:noAutofit/>
          </a:bodyPr>
          <a:lstStyle/>
          <a:p>
            <a:pPr marL="266700" indent="-266700"/>
            <a:r>
              <a:rPr lang="ko-KR" altLang="ko-KR" b="1" dirty="0" smtClean="0"/>
              <a:t>파일 </a:t>
            </a:r>
            <a:r>
              <a:rPr lang="ko-KR" altLang="ko-KR" b="1" dirty="0"/>
              <a:t>크기가 동일하고 파일 요청 수를 변경했을 때 </a:t>
            </a:r>
            <a:r>
              <a:rPr lang="ko-KR" altLang="en-US" b="1" dirty="0" err="1" smtClean="0"/>
              <a:t>저</a:t>
            </a:r>
            <a:r>
              <a:rPr lang="ko-KR" altLang="ko-KR" b="1" dirty="0" err="1" smtClean="0"/>
              <a:t>성능</a:t>
            </a:r>
            <a:r>
              <a:rPr lang="en-US" altLang="ko-KR" b="1" dirty="0" smtClean="0"/>
              <a:t>  </a:t>
            </a:r>
            <a:r>
              <a:rPr lang="en-US" altLang="ko-KR" b="1" dirty="0"/>
              <a:t>PC</a:t>
            </a:r>
            <a:r>
              <a:rPr lang="ko-KR" altLang="ko-KR" b="1" dirty="0"/>
              <a:t>의</a:t>
            </a:r>
            <a:r>
              <a:rPr lang="en-US" altLang="ko-KR" b="1" dirty="0"/>
              <a:t> </a:t>
            </a:r>
            <a:r>
              <a:rPr lang="en-US" altLang="ko-KR" b="1" dirty="0" err="1"/>
              <a:t>onload</a:t>
            </a:r>
            <a:r>
              <a:rPr lang="en-US" altLang="ko-KR" b="1" dirty="0"/>
              <a:t> </a:t>
            </a:r>
            <a:r>
              <a:rPr lang="ko-KR" altLang="ko-KR" b="1" dirty="0" smtClean="0"/>
              <a:t>발생시간</a:t>
            </a:r>
            <a:endParaRPr lang="en-US" altLang="ko-KR" b="1" dirty="0" smtClean="0"/>
          </a:p>
          <a:p>
            <a:pPr marL="266700" indent="-266700"/>
            <a:r>
              <a:rPr lang="ko-KR" altLang="ko-KR" dirty="0" err="1" smtClean="0"/>
              <a:t>저성능</a:t>
            </a:r>
            <a:r>
              <a:rPr lang="ko-KR" altLang="ko-KR" dirty="0" smtClean="0"/>
              <a:t> </a:t>
            </a:r>
            <a:r>
              <a:rPr lang="ko-KR" altLang="ko-KR" dirty="0"/>
              <a:t>클라이언트</a:t>
            </a:r>
            <a:r>
              <a:rPr lang="en-US" altLang="ko-KR" dirty="0"/>
              <a:t>(</a:t>
            </a:r>
            <a:r>
              <a:rPr lang="ko-KR" altLang="ko-KR" dirty="0"/>
              <a:t>펜티엄</a:t>
            </a:r>
            <a:r>
              <a:rPr lang="en-US" altLang="ko-KR" dirty="0"/>
              <a:t>4 2.8Ghz CPU, 1G Memory, Windows XP SP3, IE7, no-cache )</a:t>
            </a:r>
            <a:r>
              <a:rPr lang="ko-KR" altLang="ko-KR" dirty="0"/>
              <a:t>에서 전체 다운로드 하는 파일 크기가 동일하고 파일 요청수만 변경되었을 때 실험 결과는 다음과 같다</a:t>
            </a:r>
            <a:r>
              <a:rPr lang="en-US" altLang="ko-KR" dirty="0"/>
              <a:t>.</a:t>
            </a:r>
            <a:endParaRPr lang="ko-KR" altLang="ko-KR" dirty="0"/>
          </a:p>
        </p:txBody>
      </p:sp>
      <p:sp>
        <p:nvSpPr>
          <p:cNvPr id="16" name="내용 개체 틀 1"/>
          <p:cNvSpPr txBox="1">
            <a:spLocks/>
          </p:cNvSpPr>
          <p:nvPr/>
        </p:nvSpPr>
        <p:spPr>
          <a:xfrm>
            <a:off x="395536" y="2348880"/>
            <a:ext cx="4536504" cy="19442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spcAft>
                <a:spcPts val="200"/>
              </a:spcAft>
              <a:buClr>
                <a:srgbClr val="C00000"/>
              </a:buClr>
              <a:buFont typeface="Wingdings" pitchFamily="2" charset="2"/>
              <a:buChar char="v"/>
              <a:defRPr sz="16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449263" indent="-187325" algn="l" defTabSz="914400" rtl="0" eaLnBrk="1" latinLnBrk="1" hangingPunct="1">
              <a:spcBef>
                <a:spcPct val="20000"/>
              </a:spcBef>
              <a:spcAft>
                <a:spcPts val="10"/>
              </a:spcAft>
              <a:buClr>
                <a:srgbClr val="0033CC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622300" indent="-173038" algn="l" defTabSz="914400" rtl="0" eaLnBrk="1" latinLnBrk="1" hangingPunct="1"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§"/>
              <a:tabLst>
                <a:tab pos="622300" algn="l"/>
              </a:tabLst>
              <a:defRPr sz="14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901700" indent="-279400" algn="l" defTabSz="914400" rtl="0" eaLnBrk="1" latinLnBrk="1" hangingPunct="1">
              <a:spcBef>
                <a:spcPct val="20000"/>
              </a:spcBef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071563" indent="-169863" algn="l" defTabSz="914400" rtl="0" eaLnBrk="1" latinLnBrk="1" hangingPunct="1">
              <a:spcBef>
                <a:spcPct val="20000"/>
              </a:spcBef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6700" indent="-266700"/>
            <a:r>
              <a:rPr lang="ko-KR" altLang="ko-KR" dirty="0" smtClean="0"/>
              <a:t>빠른 </a:t>
            </a:r>
            <a:r>
              <a:rPr lang="ko-KR" altLang="ko-KR" dirty="0"/>
              <a:t>회선</a:t>
            </a:r>
            <a:r>
              <a:rPr lang="en-US" altLang="ko-KR" dirty="0"/>
              <a:t>(100Mbps)</a:t>
            </a:r>
            <a:r>
              <a:rPr lang="ko-KR" altLang="ko-KR" dirty="0"/>
              <a:t>과 </a:t>
            </a:r>
            <a:r>
              <a:rPr lang="ko-KR" altLang="ko-KR" dirty="0" err="1"/>
              <a:t>느린회선</a:t>
            </a:r>
            <a:r>
              <a:rPr lang="en-US" altLang="ko-KR" dirty="0"/>
              <a:t>(2Mbps) </a:t>
            </a:r>
            <a:r>
              <a:rPr lang="ko-KR" altLang="ko-KR" dirty="0"/>
              <a:t>모두 파일 요청수가 작아질수록</a:t>
            </a:r>
            <a:r>
              <a:rPr lang="en-US" altLang="ko-KR" dirty="0"/>
              <a:t> </a:t>
            </a:r>
            <a:r>
              <a:rPr lang="en-US" altLang="ko-KR" dirty="0" err="1"/>
              <a:t>onload</a:t>
            </a:r>
            <a:r>
              <a:rPr lang="en-US" altLang="ko-KR" dirty="0"/>
              <a:t> </a:t>
            </a:r>
            <a:r>
              <a:rPr lang="ko-KR" altLang="ko-KR" dirty="0"/>
              <a:t>이벤트 발생 시간이 단축된다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pPr marL="266700" indent="-266700"/>
            <a:r>
              <a:rPr lang="ko-KR" altLang="ko-KR" dirty="0" smtClean="0">
                <a:solidFill>
                  <a:srgbClr val="FF0000"/>
                </a:solidFill>
              </a:rPr>
              <a:t>고성능</a:t>
            </a:r>
            <a:r>
              <a:rPr lang="en-US" altLang="ko-KR" dirty="0" smtClean="0">
                <a:solidFill>
                  <a:srgbClr val="FF0000"/>
                </a:solidFill>
              </a:rPr>
              <a:t> </a:t>
            </a:r>
            <a:r>
              <a:rPr lang="en-US" altLang="ko-KR" dirty="0">
                <a:solidFill>
                  <a:srgbClr val="FF0000"/>
                </a:solidFill>
              </a:rPr>
              <a:t>PC</a:t>
            </a:r>
            <a:r>
              <a:rPr lang="ko-KR" altLang="ko-KR" dirty="0">
                <a:solidFill>
                  <a:srgbClr val="FF0000"/>
                </a:solidFill>
              </a:rPr>
              <a:t>에 비해 약</a:t>
            </a:r>
            <a:r>
              <a:rPr lang="en-US" altLang="ko-KR" dirty="0">
                <a:solidFill>
                  <a:srgbClr val="FF0000"/>
                </a:solidFill>
              </a:rPr>
              <a:t> 30% </a:t>
            </a:r>
            <a:r>
              <a:rPr lang="ko-KR" altLang="ko-KR" dirty="0">
                <a:solidFill>
                  <a:srgbClr val="FF0000"/>
                </a:solidFill>
              </a:rPr>
              <a:t>더 단축효과</a:t>
            </a:r>
            <a:r>
              <a:rPr lang="ko-KR" altLang="ko-KR" dirty="0"/>
              <a:t>가 있다</a:t>
            </a:r>
            <a:r>
              <a:rPr lang="en-US" altLang="ko-KR" dirty="0"/>
              <a:t>. </a:t>
            </a:r>
            <a:r>
              <a:rPr lang="ko-KR" altLang="ko-KR" dirty="0"/>
              <a:t>특이한 점은 파일 </a:t>
            </a:r>
            <a:r>
              <a:rPr lang="ko-KR" altLang="ko-KR" dirty="0" smtClean="0"/>
              <a:t>요청</a:t>
            </a:r>
            <a:r>
              <a:rPr lang="en-US" altLang="ko-KR" dirty="0" smtClean="0"/>
              <a:t> </a:t>
            </a:r>
            <a:r>
              <a:rPr lang="ko-KR" altLang="ko-KR" dirty="0" smtClean="0"/>
              <a:t>수를 </a:t>
            </a:r>
            <a:r>
              <a:rPr lang="en-US" altLang="ko-KR" dirty="0"/>
              <a:t>80</a:t>
            </a:r>
            <a:r>
              <a:rPr lang="ko-KR" altLang="ko-KR" dirty="0"/>
              <a:t>개에서</a:t>
            </a:r>
            <a:r>
              <a:rPr lang="en-US" altLang="ko-KR" dirty="0"/>
              <a:t> 40</a:t>
            </a:r>
            <a:r>
              <a:rPr lang="ko-KR" altLang="ko-KR" dirty="0"/>
              <a:t>개로 줄이면 </a:t>
            </a:r>
            <a:r>
              <a:rPr lang="ko-KR" altLang="ko-KR" dirty="0" err="1"/>
              <a:t>단축률은</a:t>
            </a:r>
            <a:r>
              <a:rPr lang="en-US" altLang="ko-KR" dirty="0"/>
              <a:t> 50% </a:t>
            </a:r>
            <a:r>
              <a:rPr lang="ko-KR" altLang="ko-KR" dirty="0"/>
              <a:t>인데</a:t>
            </a:r>
            <a:r>
              <a:rPr lang="en-US" altLang="ko-KR" dirty="0"/>
              <a:t> 20</a:t>
            </a:r>
            <a:r>
              <a:rPr lang="ko-KR" altLang="ko-KR" dirty="0"/>
              <a:t>개에서</a:t>
            </a:r>
            <a:r>
              <a:rPr lang="en-US" altLang="ko-KR" dirty="0"/>
              <a:t> 10</a:t>
            </a:r>
            <a:r>
              <a:rPr lang="ko-KR" altLang="ko-KR" dirty="0"/>
              <a:t>개로 줄이면</a:t>
            </a:r>
            <a:r>
              <a:rPr lang="en-US" altLang="ko-KR" dirty="0"/>
              <a:t> 10% </a:t>
            </a:r>
            <a:r>
              <a:rPr lang="ko-KR" altLang="ko-KR" dirty="0"/>
              <a:t>밖에 되지 않는다는 사실이다</a:t>
            </a:r>
            <a:r>
              <a:rPr lang="en-US" altLang="ko-KR" dirty="0"/>
              <a:t>.</a:t>
            </a:r>
            <a:endParaRPr lang="ko-KR" altLang="ko-KR" dirty="0"/>
          </a:p>
        </p:txBody>
      </p:sp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589852373"/>
              </p:ext>
            </p:extLst>
          </p:nvPr>
        </p:nvGraphicFramePr>
        <p:xfrm>
          <a:off x="611560" y="5445224"/>
          <a:ext cx="8064897" cy="95605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11348"/>
                <a:gridCol w="856492"/>
                <a:gridCol w="884488"/>
                <a:gridCol w="830109"/>
                <a:gridCol w="826075"/>
                <a:gridCol w="890135"/>
                <a:gridCol w="858105"/>
                <a:gridCol w="858105"/>
                <a:gridCol w="850040"/>
              </a:tblGrid>
              <a:tr h="54360">
                <a:tc>
                  <a:txBody>
                    <a:bodyPr/>
                    <a:lstStyle/>
                    <a:p>
                      <a:pPr indent="150495" algn="ctr" latinLnBrk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 b="1" kern="100" dirty="0">
                          <a:effectLst/>
                          <a:latin typeface="나눔고딕"/>
                          <a:cs typeface="Rix고딕 L"/>
                        </a:rPr>
                        <a:t> </a:t>
                      </a:r>
                      <a:endParaRPr lang="ko-KR" sz="900" kern="100" dirty="0">
                        <a:effectLst/>
                        <a:latin typeface="Rix고딕 L"/>
                        <a:cs typeface="Rix고딕 L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457200" algn="r">
                        <a:lnSpc>
                          <a:spcPct val="130000"/>
                        </a:lnSpc>
                        <a:spcAft>
                          <a:spcPts val="0"/>
                        </a:spcAft>
                        <a:tabLst>
                          <a:tab pos="4286250" algn="l"/>
                        </a:tabLst>
                      </a:pPr>
                      <a:r>
                        <a:rPr lang="en-US" sz="900" b="1">
                          <a:effectLst/>
                          <a:latin typeface="나눔고딕"/>
                          <a:cs typeface="Rix고딕 L"/>
                        </a:rPr>
                        <a:t>100Mbps</a:t>
                      </a:r>
                      <a:endParaRPr lang="ko-KR" sz="900">
                        <a:effectLst/>
                        <a:latin typeface="나눔고딕"/>
                        <a:cs typeface="Rix고딕 L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457200" algn="r">
                        <a:lnSpc>
                          <a:spcPct val="130000"/>
                        </a:lnSpc>
                        <a:spcAft>
                          <a:spcPts val="0"/>
                        </a:spcAft>
                        <a:tabLst>
                          <a:tab pos="4286250" algn="l"/>
                        </a:tabLst>
                      </a:pPr>
                      <a:r>
                        <a:rPr lang="en-US" sz="900" b="1">
                          <a:effectLst/>
                          <a:latin typeface="나눔고딕"/>
                          <a:cs typeface="Rix고딕 L"/>
                        </a:rPr>
                        <a:t>2Mbps</a:t>
                      </a:r>
                      <a:endParaRPr lang="ko-KR" sz="900">
                        <a:effectLst/>
                        <a:latin typeface="나눔고딕"/>
                        <a:cs typeface="Rix고딕 L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457200" algn="r">
                        <a:lnSpc>
                          <a:spcPct val="130000"/>
                        </a:lnSpc>
                        <a:spcAft>
                          <a:spcPts val="0"/>
                        </a:spcAft>
                        <a:tabLst>
                          <a:tab pos="4286250" algn="l"/>
                        </a:tabLst>
                      </a:pPr>
                      <a:r>
                        <a:rPr lang="en-US" sz="900" b="1">
                          <a:effectLst/>
                          <a:latin typeface="나눔고딕"/>
                          <a:cs typeface="Rix고딕 L"/>
                        </a:rPr>
                        <a:t>100Mbps</a:t>
                      </a:r>
                      <a:endParaRPr lang="ko-KR" sz="900">
                        <a:effectLst/>
                        <a:latin typeface="나눔고딕"/>
                        <a:cs typeface="Rix고딕 L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457200" algn="r">
                        <a:lnSpc>
                          <a:spcPct val="130000"/>
                        </a:lnSpc>
                        <a:spcAft>
                          <a:spcPts val="0"/>
                        </a:spcAft>
                        <a:tabLst>
                          <a:tab pos="4286250" algn="l"/>
                        </a:tabLst>
                      </a:pPr>
                      <a:r>
                        <a:rPr lang="en-US" sz="900" b="1">
                          <a:effectLst/>
                          <a:latin typeface="나눔고딕"/>
                          <a:cs typeface="Rix고딕 L"/>
                        </a:rPr>
                        <a:t>2Mbps</a:t>
                      </a:r>
                      <a:endParaRPr lang="ko-KR" sz="900">
                        <a:effectLst/>
                        <a:latin typeface="나눔고딕"/>
                        <a:cs typeface="Rix고딕 L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457200" algn="r">
                        <a:lnSpc>
                          <a:spcPct val="130000"/>
                        </a:lnSpc>
                        <a:spcAft>
                          <a:spcPts val="0"/>
                        </a:spcAft>
                        <a:tabLst>
                          <a:tab pos="4286250" algn="l"/>
                        </a:tabLst>
                      </a:pPr>
                      <a:r>
                        <a:rPr lang="en-US" sz="900" b="1">
                          <a:effectLst/>
                          <a:latin typeface="나눔고딕"/>
                          <a:cs typeface="Rix고딕 L"/>
                        </a:rPr>
                        <a:t>100Mbps</a:t>
                      </a:r>
                      <a:endParaRPr lang="ko-KR" sz="900">
                        <a:effectLst/>
                        <a:latin typeface="나눔고딕"/>
                        <a:cs typeface="Rix고딕 L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457200" algn="r">
                        <a:lnSpc>
                          <a:spcPct val="130000"/>
                        </a:lnSpc>
                        <a:spcAft>
                          <a:spcPts val="0"/>
                        </a:spcAft>
                        <a:tabLst>
                          <a:tab pos="4286250" algn="l"/>
                        </a:tabLst>
                      </a:pPr>
                      <a:r>
                        <a:rPr lang="en-US" sz="900" b="1">
                          <a:effectLst/>
                          <a:latin typeface="나눔고딕"/>
                          <a:cs typeface="Rix고딕 L"/>
                        </a:rPr>
                        <a:t>2Mbps</a:t>
                      </a:r>
                      <a:endParaRPr lang="ko-KR" sz="900">
                        <a:effectLst/>
                        <a:latin typeface="나눔고딕"/>
                        <a:cs typeface="Rix고딕 L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457200" algn="r">
                        <a:lnSpc>
                          <a:spcPct val="130000"/>
                        </a:lnSpc>
                        <a:spcAft>
                          <a:spcPts val="0"/>
                        </a:spcAft>
                        <a:tabLst>
                          <a:tab pos="4286250" algn="l"/>
                        </a:tabLst>
                      </a:pPr>
                      <a:r>
                        <a:rPr lang="en-US" sz="900" b="1">
                          <a:effectLst/>
                          <a:latin typeface="나눔고딕"/>
                          <a:cs typeface="Rix고딕 L"/>
                        </a:rPr>
                        <a:t>100Mbps</a:t>
                      </a:r>
                      <a:endParaRPr lang="ko-KR" sz="900">
                        <a:effectLst/>
                        <a:latin typeface="나눔고딕"/>
                        <a:cs typeface="Rix고딕 L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457200" algn="r">
                        <a:lnSpc>
                          <a:spcPct val="130000"/>
                        </a:lnSpc>
                        <a:spcAft>
                          <a:spcPts val="0"/>
                        </a:spcAft>
                        <a:tabLst>
                          <a:tab pos="4286250" algn="l"/>
                        </a:tabLst>
                      </a:pPr>
                      <a:r>
                        <a:rPr lang="en-US" sz="900" b="1" dirty="0">
                          <a:effectLst/>
                          <a:latin typeface="나눔고딕"/>
                          <a:cs typeface="Rix고딕 L"/>
                        </a:rPr>
                        <a:t>2Mbps</a:t>
                      </a:r>
                      <a:endParaRPr lang="ko-KR" sz="900" dirty="0">
                        <a:effectLst/>
                        <a:latin typeface="나눔고딕"/>
                        <a:cs typeface="Rix고딕 L"/>
                      </a:endParaRPr>
                    </a:p>
                  </a:txBody>
                  <a:tcPr marL="17780" marR="17780" marT="0" marB="0" anchor="ctr"/>
                </a:tc>
              </a:tr>
              <a:tr h="299720">
                <a:tc>
                  <a:txBody>
                    <a:bodyPr/>
                    <a:lstStyle/>
                    <a:p>
                      <a:pPr marL="119380">
                        <a:lnSpc>
                          <a:spcPct val="130000"/>
                        </a:lnSpc>
                        <a:spcAft>
                          <a:spcPts val="0"/>
                        </a:spcAft>
                        <a:tabLst>
                          <a:tab pos="4286250" algn="l"/>
                        </a:tabLst>
                      </a:pPr>
                      <a:r>
                        <a:rPr lang="en-US" sz="900" b="1">
                          <a:effectLst/>
                          <a:latin typeface="나눔고딕"/>
                          <a:cs typeface="Rix고딕 L"/>
                        </a:rPr>
                        <a:t>200kb</a:t>
                      </a:r>
                      <a:endParaRPr lang="ko-KR" sz="900">
                        <a:effectLst/>
                        <a:latin typeface="나눔고딕"/>
                        <a:cs typeface="Rix고딕 L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457200" algn="r">
                        <a:lnSpc>
                          <a:spcPct val="130000"/>
                        </a:lnSpc>
                        <a:spcAft>
                          <a:spcPts val="0"/>
                        </a:spcAft>
                        <a:tabLst>
                          <a:tab pos="4286250" algn="l"/>
                        </a:tabLs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나눔고딕"/>
                          <a:cs typeface="Rix고딕 L"/>
                        </a:rPr>
                        <a:t>687</a:t>
                      </a:r>
                      <a:endParaRPr lang="ko-KR" sz="900">
                        <a:effectLst/>
                        <a:latin typeface="나눔고딕"/>
                        <a:cs typeface="Rix고딕 L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457200" algn="r">
                        <a:lnSpc>
                          <a:spcPct val="130000"/>
                        </a:lnSpc>
                        <a:spcAft>
                          <a:spcPts val="0"/>
                        </a:spcAft>
                        <a:tabLst>
                          <a:tab pos="4286250" algn="l"/>
                        </a:tabLst>
                      </a:pPr>
                      <a:r>
                        <a:rPr lang="en-US" sz="900" b="1" dirty="0">
                          <a:solidFill>
                            <a:srgbClr val="FF0000"/>
                          </a:solidFill>
                          <a:effectLst/>
                          <a:latin typeface="나눔고딕"/>
                          <a:cs typeface="Rix고딕 L"/>
                        </a:rPr>
                        <a:t>10,732</a:t>
                      </a:r>
                      <a:endParaRPr lang="ko-KR" sz="900" b="1" dirty="0">
                        <a:solidFill>
                          <a:srgbClr val="FF0000"/>
                        </a:solidFill>
                        <a:effectLst/>
                        <a:latin typeface="나눔고딕"/>
                        <a:cs typeface="Rix고딕 L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457200" algn="r">
                        <a:lnSpc>
                          <a:spcPct val="130000"/>
                        </a:lnSpc>
                        <a:spcAft>
                          <a:spcPts val="0"/>
                        </a:spcAft>
                        <a:tabLst>
                          <a:tab pos="4286250" algn="l"/>
                        </a:tabLs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나눔고딕"/>
                          <a:cs typeface="Rix고딕 L"/>
                        </a:rPr>
                        <a:t>359</a:t>
                      </a:r>
                      <a:endParaRPr lang="ko-KR" sz="900">
                        <a:effectLst/>
                        <a:latin typeface="나눔고딕"/>
                        <a:cs typeface="Rix고딕 L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457200" algn="r">
                        <a:lnSpc>
                          <a:spcPct val="130000"/>
                        </a:lnSpc>
                        <a:spcAft>
                          <a:spcPts val="0"/>
                        </a:spcAft>
                        <a:tabLst>
                          <a:tab pos="4286250" algn="l"/>
                        </a:tabLst>
                      </a:pPr>
                      <a:r>
                        <a:rPr lang="en-US" sz="900" b="1" dirty="0">
                          <a:solidFill>
                            <a:srgbClr val="FF0000"/>
                          </a:solidFill>
                          <a:effectLst/>
                          <a:latin typeface="나눔고딕"/>
                          <a:cs typeface="Rix고딕 L"/>
                        </a:rPr>
                        <a:t>5,924</a:t>
                      </a:r>
                      <a:endParaRPr lang="ko-KR" sz="900" b="1" dirty="0">
                        <a:solidFill>
                          <a:srgbClr val="FF0000"/>
                        </a:solidFill>
                        <a:effectLst/>
                        <a:latin typeface="나눔고딕"/>
                        <a:cs typeface="Rix고딕 L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457200" algn="r">
                        <a:lnSpc>
                          <a:spcPct val="130000"/>
                        </a:lnSpc>
                        <a:spcAft>
                          <a:spcPts val="0"/>
                        </a:spcAft>
                        <a:tabLst>
                          <a:tab pos="4286250" algn="l"/>
                        </a:tabLs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나눔고딕"/>
                          <a:cs typeface="Rix고딕 L"/>
                        </a:rPr>
                        <a:t>248</a:t>
                      </a:r>
                      <a:endParaRPr lang="ko-KR" sz="900">
                        <a:effectLst/>
                        <a:latin typeface="나눔고딕"/>
                        <a:cs typeface="Rix고딕 L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457200" algn="r">
                        <a:lnSpc>
                          <a:spcPct val="130000"/>
                        </a:lnSpc>
                        <a:spcAft>
                          <a:spcPts val="0"/>
                        </a:spcAft>
                        <a:tabLst>
                          <a:tab pos="4286250" algn="l"/>
                        </a:tabLs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나눔고딕"/>
                          <a:cs typeface="Rix고딕 L"/>
                        </a:rPr>
                        <a:t>3,885</a:t>
                      </a:r>
                      <a:endParaRPr lang="ko-KR" sz="900">
                        <a:effectLst/>
                        <a:latin typeface="나눔고딕"/>
                        <a:cs typeface="Rix고딕 L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457200" algn="r">
                        <a:lnSpc>
                          <a:spcPct val="130000"/>
                        </a:lnSpc>
                        <a:spcAft>
                          <a:spcPts val="0"/>
                        </a:spcAft>
                        <a:tabLst>
                          <a:tab pos="4286250" algn="l"/>
                        </a:tabLs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나눔고딕"/>
                          <a:cs typeface="Rix고딕 L"/>
                        </a:rPr>
                        <a:t>196</a:t>
                      </a:r>
                      <a:endParaRPr lang="ko-KR" sz="900">
                        <a:effectLst/>
                        <a:latin typeface="나눔고딕"/>
                        <a:cs typeface="Rix고딕 L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457200" algn="r">
                        <a:lnSpc>
                          <a:spcPct val="130000"/>
                        </a:lnSpc>
                        <a:spcAft>
                          <a:spcPts val="0"/>
                        </a:spcAft>
                        <a:tabLst>
                          <a:tab pos="4286250" algn="l"/>
                        </a:tabLst>
                      </a:pPr>
                      <a:r>
                        <a:rPr lang="en-US" sz="900" b="1" dirty="0">
                          <a:solidFill>
                            <a:srgbClr val="FF0000"/>
                          </a:solidFill>
                          <a:effectLst/>
                          <a:latin typeface="나눔고딕"/>
                          <a:cs typeface="Rix고딕 L"/>
                        </a:rPr>
                        <a:t>3,544</a:t>
                      </a:r>
                      <a:endParaRPr lang="ko-KR" sz="900" b="1" dirty="0">
                        <a:solidFill>
                          <a:srgbClr val="FF0000"/>
                        </a:solidFill>
                        <a:effectLst/>
                        <a:latin typeface="나눔고딕"/>
                        <a:cs typeface="Rix고딕 L"/>
                      </a:endParaRPr>
                    </a:p>
                  </a:txBody>
                  <a:tcPr marL="17780" marR="17780" marT="0" marB="0" anchor="ctr"/>
                </a:tc>
              </a:tr>
              <a:tr h="299720">
                <a:tc>
                  <a:txBody>
                    <a:bodyPr/>
                    <a:lstStyle/>
                    <a:p>
                      <a:pPr marL="119380">
                        <a:lnSpc>
                          <a:spcPct val="130000"/>
                        </a:lnSpc>
                        <a:spcAft>
                          <a:spcPts val="0"/>
                        </a:spcAft>
                        <a:tabLst>
                          <a:tab pos="4286250" algn="l"/>
                        </a:tabLst>
                      </a:pPr>
                      <a:r>
                        <a:rPr lang="en-US" sz="900" b="1">
                          <a:effectLst/>
                          <a:latin typeface="나눔고딕"/>
                          <a:cs typeface="Rix고딕 L"/>
                        </a:rPr>
                        <a:t>400kb</a:t>
                      </a:r>
                      <a:endParaRPr lang="ko-KR" sz="900">
                        <a:effectLst/>
                        <a:latin typeface="나눔고딕"/>
                        <a:cs typeface="Rix고딕 L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457200" algn="r">
                        <a:lnSpc>
                          <a:spcPct val="130000"/>
                        </a:lnSpc>
                        <a:spcAft>
                          <a:spcPts val="0"/>
                        </a:spcAft>
                        <a:tabLst>
                          <a:tab pos="4286250" algn="l"/>
                        </a:tabLs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나눔고딕"/>
                          <a:cs typeface="Rix고딕 L"/>
                        </a:rPr>
                        <a:t>757</a:t>
                      </a:r>
                      <a:endParaRPr lang="ko-KR" sz="900">
                        <a:effectLst/>
                        <a:latin typeface="나눔고딕"/>
                        <a:cs typeface="Rix고딕 L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457200" algn="r">
                        <a:lnSpc>
                          <a:spcPct val="130000"/>
                        </a:lnSpc>
                        <a:spcAft>
                          <a:spcPts val="0"/>
                        </a:spcAft>
                        <a:tabLst>
                          <a:tab pos="4286250" algn="l"/>
                        </a:tabLst>
                      </a:pPr>
                      <a:r>
                        <a:rPr lang="en-US" sz="900" b="1" dirty="0">
                          <a:solidFill>
                            <a:srgbClr val="FF0000"/>
                          </a:solidFill>
                          <a:effectLst/>
                          <a:latin typeface="나눔고딕"/>
                          <a:cs typeface="Rix고딕 L"/>
                        </a:rPr>
                        <a:t>12,455</a:t>
                      </a:r>
                      <a:endParaRPr lang="ko-KR" sz="900" b="1" dirty="0">
                        <a:solidFill>
                          <a:srgbClr val="FF0000"/>
                        </a:solidFill>
                        <a:effectLst/>
                        <a:latin typeface="나눔고딕"/>
                        <a:cs typeface="Rix고딕 L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457200" algn="r">
                        <a:lnSpc>
                          <a:spcPct val="130000"/>
                        </a:lnSpc>
                        <a:spcAft>
                          <a:spcPts val="0"/>
                        </a:spcAft>
                        <a:tabLst>
                          <a:tab pos="4286250" algn="l"/>
                        </a:tabLs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나눔고딕"/>
                          <a:cs typeface="Rix고딕 L"/>
                        </a:rPr>
                        <a:t>415</a:t>
                      </a:r>
                      <a:endParaRPr lang="ko-KR" sz="900">
                        <a:effectLst/>
                        <a:latin typeface="나눔고딕"/>
                        <a:cs typeface="Rix고딕 L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457200" algn="r">
                        <a:lnSpc>
                          <a:spcPct val="130000"/>
                        </a:lnSpc>
                        <a:spcAft>
                          <a:spcPts val="0"/>
                        </a:spcAft>
                        <a:tabLst>
                          <a:tab pos="4286250" algn="l"/>
                        </a:tabLst>
                      </a:pPr>
                      <a:r>
                        <a:rPr lang="en-US" sz="900" b="1" dirty="0">
                          <a:solidFill>
                            <a:srgbClr val="FF0000"/>
                          </a:solidFill>
                          <a:effectLst/>
                          <a:latin typeface="나눔고딕"/>
                          <a:cs typeface="Rix고딕 L"/>
                        </a:rPr>
                        <a:t>7,143</a:t>
                      </a:r>
                      <a:endParaRPr lang="ko-KR" sz="900" b="1" dirty="0">
                        <a:solidFill>
                          <a:srgbClr val="FF0000"/>
                        </a:solidFill>
                        <a:effectLst/>
                        <a:latin typeface="나눔고딕"/>
                        <a:cs typeface="Rix고딕 L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457200" algn="r">
                        <a:lnSpc>
                          <a:spcPct val="130000"/>
                        </a:lnSpc>
                        <a:spcAft>
                          <a:spcPts val="0"/>
                        </a:spcAft>
                        <a:tabLst>
                          <a:tab pos="4286250" algn="l"/>
                        </a:tabLs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나눔고딕"/>
                          <a:cs typeface="Rix고딕 L"/>
                        </a:rPr>
                        <a:t>274</a:t>
                      </a:r>
                      <a:endParaRPr lang="ko-KR" sz="900">
                        <a:effectLst/>
                        <a:latin typeface="나눔고딕"/>
                        <a:cs typeface="Rix고딕 L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457200" algn="r">
                        <a:lnSpc>
                          <a:spcPct val="130000"/>
                        </a:lnSpc>
                        <a:spcAft>
                          <a:spcPts val="0"/>
                        </a:spcAft>
                        <a:tabLst>
                          <a:tab pos="4286250" algn="l"/>
                        </a:tabLs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나눔고딕"/>
                          <a:cs typeface="Rix고딕 L"/>
                        </a:rPr>
                        <a:t>5,082</a:t>
                      </a:r>
                      <a:endParaRPr lang="ko-KR" sz="900">
                        <a:effectLst/>
                        <a:latin typeface="나눔고딕"/>
                        <a:cs typeface="Rix고딕 L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457200" algn="r">
                        <a:lnSpc>
                          <a:spcPct val="130000"/>
                        </a:lnSpc>
                        <a:spcAft>
                          <a:spcPts val="0"/>
                        </a:spcAft>
                        <a:tabLst>
                          <a:tab pos="4286250" algn="l"/>
                        </a:tabLs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나눔고딕"/>
                          <a:cs typeface="Rix고딕 L"/>
                        </a:rPr>
                        <a:t>228</a:t>
                      </a:r>
                      <a:endParaRPr lang="ko-KR" sz="900">
                        <a:effectLst/>
                        <a:latin typeface="나눔고딕"/>
                        <a:cs typeface="Rix고딕 L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457200" algn="r">
                        <a:lnSpc>
                          <a:spcPct val="130000"/>
                        </a:lnSpc>
                        <a:spcAft>
                          <a:spcPts val="0"/>
                        </a:spcAft>
                        <a:tabLst>
                          <a:tab pos="4286250" algn="l"/>
                        </a:tabLst>
                      </a:pPr>
                      <a:r>
                        <a:rPr lang="en-US" sz="900" b="1" dirty="0">
                          <a:solidFill>
                            <a:srgbClr val="FF0000"/>
                          </a:solidFill>
                          <a:effectLst/>
                          <a:latin typeface="나눔고딕"/>
                          <a:cs typeface="Rix고딕 L"/>
                        </a:rPr>
                        <a:t>4,493</a:t>
                      </a:r>
                      <a:endParaRPr lang="ko-KR" sz="900" b="1" dirty="0">
                        <a:solidFill>
                          <a:srgbClr val="FF0000"/>
                        </a:solidFill>
                        <a:effectLst/>
                        <a:latin typeface="나눔고딕"/>
                        <a:cs typeface="Rix고딕 L"/>
                      </a:endParaRPr>
                    </a:p>
                  </a:txBody>
                  <a:tcPr marL="17780" marR="17780" marT="0" marB="0" anchor="ctr"/>
                </a:tc>
              </a:tr>
            </a:tbl>
          </a:graphicData>
        </a:graphic>
      </p:graphicFrame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61716587"/>
              </p:ext>
            </p:extLst>
          </p:nvPr>
        </p:nvGraphicFramePr>
        <p:xfrm>
          <a:off x="1835696" y="5157192"/>
          <a:ext cx="6840760" cy="2997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728192"/>
                <a:gridCol w="1656184"/>
                <a:gridCol w="1746194"/>
                <a:gridCol w="1710190"/>
              </a:tblGrid>
              <a:tr h="299720">
                <a:tc>
                  <a:txBody>
                    <a:bodyPr/>
                    <a:lstStyle/>
                    <a:p>
                      <a:pPr marL="457200" algn="ctr">
                        <a:lnSpc>
                          <a:spcPct val="130000"/>
                        </a:lnSpc>
                        <a:spcAft>
                          <a:spcPts val="0"/>
                        </a:spcAft>
                        <a:tabLst>
                          <a:tab pos="4286250" algn="l"/>
                        </a:tabLst>
                      </a:pPr>
                      <a:r>
                        <a:rPr lang="en-US" sz="900" dirty="0">
                          <a:effectLst/>
                        </a:rPr>
                        <a:t>80 requests</a:t>
                      </a:r>
                      <a:endParaRPr lang="ko-KR" sz="900" dirty="0">
                        <a:effectLst/>
                        <a:latin typeface="나눔고딕"/>
                        <a:cs typeface="Rix고딕 L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30000"/>
                        </a:lnSpc>
                        <a:spcAft>
                          <a:spcPts val="0"/>
                        </a:spcAft>
                        <a:tabLst>
                          <a:tab pos="4286250" algn="l"/>
                        </a:tabLst>
                      </a:pPr>
                      <a:r>
                        <a:rPr lang="en-US" sz="900" dirty="0">
                          <a:effectLst/>
                        </a:rPr>
                        <a:t>40 requests</a:t>
                      </a:r>
                      <a:endParaRPr lang="ko-KR" sz="900" dirty="0">
                        <a:effectLst/>
                        <a:latin typeface="나눔고딕"/>
                        <a:cs typeface="Rix고딕 L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30000"/>
                        </a:lnSpc>
                        <a:spcAft>
                          <a:spcPts val="0"/>
                        </a:spcAft>
                        <a:tabLst>
                          <a:tab pos="4286250" algn="l"/>
                        </a:tabLst>
                      </a:pPr>
                      <a:r>
                        <a:rPr lang="en-US" sz="900" dirty="0">
                          <a:effectLst/>
                        </a:rPr>
                        <a:t>20 requests</a:t>
                      </a:r>
                      <a:endParaRPr lang="ko-KR" sz="900" dirty="0">
                        <a:effectLst/>
                        <a:latin typeface="나눔고딕"/>
                        <a:cs typeface="Rix고딕 L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30000"/>
                        </a:lnSpc>
                        <a:spcAft>
                          <a:spcPts val="0"/>
                        </a:spcAft>
                        <a:tabLst>
                          <a:tab pos="4286250" algn="l"/>
                        </a:tabLst>
                      </a:pPr>
                      <a:r>
                        <a:rPr lang="en-US" sz="900" dirty="0">
                          <a:effectLst/>
                        </a:rPr>
                        <a:t>10 requests</a:t>
                      </a:r>
                      <a:endParaRPr lang="ko-KR" sz="900" dirty="0">
                        <a:effectLst/>
                        <a:latin typeface="나눔고딕"/>
                        <a:cs typeface="Rix고딕 L"/>
                      </a:endParaRPr>
                    </a:p>
                  </a:txBody>
                  <a:tcPr marL="17780" marR="17780" marT="0" marB="0" anchor="ctr"/>
                </a:tc>
              </a:tr>
            </a:tbl>
          </a:graphicData>
        </a:graphic>
      </p:graphicFrame>
      <p:graphicFrame>
        <p:nvGraphicFramePr>
          <p:cNvPr id="22" name="차트 21"/>
          <p:cNvGraphicFramePr/>
          <p:nvPr>
            <p:extLst>
              <p:ext uri="{D42A27DB-BD31-4B8C-83A1-F6EECF244321}">
                <p14:modId xmlns:p14="http://schemas.microsoft.com/office/powerpoint/2010/main" xmlns="" val="3067376149"/>
              </p:ext>
            </p:extLst>
          </p:nvPr>
        </p:nvGraphicFramePr>
        <p:xfrm>
          <a:off x="5292080" y="2132856"/>
          <a:ext cx="3356045" cy="30241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xmlns="" val="343433190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파일 요청 줄이기</a:t>
            </a:r>
            <a:r>
              <a:rPr lang="en-US" altLang="ko-KR" dirty="0" smtClean="0"/>
              <a:t>(</a:t>
            </a:r>
            <a:r>
              <a:rPr lang="en-US" altLang="ko-KR" dirty="0" err="1"/>
              <a:t>Cont</a:t>
            </a:r>
            <a:r>
              <a:rPr lang="en-US" altLang="ko-KR" dirty="0"/>
              <a:t>’)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1"/>
          </p:nvPr>
        </p:nvSpPr>
        <p:spPr>
          <a:xfrm>
            <a:off x="928662" y="642918"/>
            <a:ext cx="7171730" cy="357189"/>
          </a:xfrm>
        </p:spPr>
        <p:txBody>
          <a:bodyPr/>
          <a:lstStyle/>
          <a:p>
            <a:r>
              <a:rPr lang="en-US" altLang="ko-KR" dirty="0" smtClean="0"/>
              <a:t>CSS Sprites – </a:t>
            </a:r>
            <a:r>
              <a:rPr lang="ko-KR" altLang="en-US" dirty="0" smtClean="0"/>
              <a:t>실험결과 </a:t>
            </a:r>
            <a:r>
              <a:rPr lang="en-US" altLang="ko-KR" dirty="0" smtClean="0"/>
              <a:t>3</a:t>
            </a:r>
            <a:endParaRPr lang="en-US" altLang="ko-KR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4.2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내용 개체 틀 1"/>
          <p:cNvSpPr>
            <a:spLocks noGrp="1"/>
          </p:cNvSpPr>
          <p:nvPr>
            <p:ph sz="quarter" idx="10"/>
          </p:nvPr>
        </p:nvSpPr>
        <p:spPr>
          <a:xfrm>
            <a:off x="395535" y="1196752"/>
            <a:ext cx="8496945" cy="5112568"/>
          </a:xfrm>
        </p:spPr>
        <p:txBody>
          <a:bodyPr>
            <a:noAutofit/>
          </a:bodyPr>
          <a:lstStyle/>
          <a:p>
            <a:pPr marL="266700" indent="-266700"/>
            <a:r>
              <a:rPr lang="ko-KR" altLang="ko-KR" dirty="0" smtClean="0"/>
              <a:t>파일 </a:t>
            </a:r>
            <a:r>
              <a:rPr lang="ko-KR" altLang="ko-KR" dirty="0"/>
              <a:t>요청 수가 동일하고 파일 크기를 변경했을 </a:t>
            </a:r>
            <a:r>
              <a:rPr lang="ko-KR" altLang="ko-KR" dirty="0" smtClean="0"/>
              <a:t>때</a:t>
            </a:r>
            <a:r>
              <a:rPr lang="en-US" altLang="ko-KR" dirty="0" smtClean="0"/>
              <a:t> </a:t>
            </a:r>
            <a:r>
              <a:rPr lang="ko-KR" altLang="ko-KR" b="1" dirty="0" smtClean="0"/>
              <a:t>고성능</a:t>
            </a:r>
            <a:r>
              <a:rPr lang="en-US" altLang="ko-KR" b="1" dirty="0" smtClean="0"/>
              <a:t>  </a:t>
            </a:r>
            <a:r>
              <a:rPr lang="en-US" altLang="ko-KR" b="1" dirty="0"/>
              <a:t>PC</a:t>
            </a:r>
            <a:r>
              <a:rPr lang="ko-KR" altLang="ko-KR" b="1" dirty="0"/>
              <a:t>의</a:t>
            </a:r>
            <a:r>
              <a:rPr lang="en-US" altLang="ko-KR" b="1" dirty="0"/>
              <a:t> </a:t>
            </a:r>
            <a:r>
              <a:rPr lang="en-US" altLang="ko-KR" b="1" dirty="0" err="1"/>
              <a:t>onload</a:t>
            </a:r>
            <a:r>
              <a:rPr lang="en-US" altLang="ko-KR" b="1" dirty="0"/>
              <a:t> </a:t>
            </a:r>
            <a:r>
              <a:rPr lang="ko-KR" altLang="ko-KR" b="1" dirty="0" smtClean="0"/>
              <a:t>발생시간</a:t>
            </a:r>
            <a:endParaRPr lang="en-US" altLang="ko-KR" b="1" dirty="0" smtClean="0"/>
          </a:p>
          <a:p>
            <a:pPr marL="266700" indent="-266700"/>
            <a:r>
              <a:rPr lang="ko-KR" altLang="ko-KR" dirty="0" smtClean="0"/>
              <a:t>고성능 </a:t>
            </a:r>
            <a:r>
              <a:rPr lang="ko-KR" altLang="ko-KR" dirty="0"/>
              <a:t>클라이언트</a:t>
            </a:r>
            <a:r>
              <a:rPr lang="en-US" altLang="ko-KR" dirty="0"/>
              <a:t>(i5_760 CPU, 4G Memory, Windows 7, IE8, no cache)</a:t>
            </a:r>
            <a:r>
              <a:rPr lang="ko-KR" altLang="ko-KR" dirty="0"/>
              <a:t>에서 파일 </a:t>
            </a:r>
            <a:r>
              <a:rPr lang="ko-KR" altLang="ko-KR" dirty="0" smtClean="0"/>
              <a:t>요청</a:t>
            </a:r>
            <a:r>
              <a:rPr lang="en-US" altLang="ko-KR" dirty="0" smtClean="0"/>
              <a:t> </a:t>
            </a:r>
            <a:r>
              <a:rPr lang="ko-KR" altLang="ko-KR" dirty="0" smtClean="0"/>
              <a:t>수는 </a:t>
            </a:r>
            <a:r>
              <a:rPr lang="ko-KR" altLang="ko-KR" dirty="0"/>
              <a:t>동일하고 다운로드 하는 파일 크기가 다를 때 실험 결과는 다음과 같다</a:t>
            </a:r>
            <a:r>
              <a:rPr lang="en-US" altLang="ko-KR" dirty="0"/>
              <a:t>.</a:t>
            </a:r>
            <a:endParaRPr lang="ko-KR" altLang="ko-KR" dirty="0"/>
          </a:p>
        </p:txBody>
      </p:sp>
      <p:sp>
        <p:nvSpPr>
          <p:cNvPr id="16" name="내용 개체 틀 1"/>
          <p:cNvSpPr txBox="1">
            <a:spLocks/>
          </p:cNvSpPr>
          <p:nvPr/>
        </p:nvSpPr>
        <p:spPr>
          <a:xfrm>
            <a:off x="395536" y="2123702"/>
            <a:ext cx="4536504" cy="24574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spcAft>
                <a:spcPts val="200"/>
              </a:spcAft>
              <a:buClr>
                <a:srgbClr val="C00000"/>
              </a:buClr>
              <a:buFont typeface="Wingdings" pitchFamily="2" charset="2"/>
              <a:buChar char="v"/>
              <a:defRPr sz="16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449263" indent="-187325" algn="l" defTabSz="914400" rtl="0" eaLnBrk="1" latinLnBrk="1" hangingPunct="1">
              <a:spcBef>
                <a:spcPct val="20000"/>
              </a:spcBef>
              <a:spcAft>
                <a:spcPts val="10"/>
              </a:spcAft>
              <a:buClr>
                <a:srgbClr val="0033CC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622300" indent="-173038" algn="l" defTabSz="914400" rtl="0" eaLnBrk="1" latinLnBrk="1" hangingPunct="1"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§"/>
              <a:tabLst>
                <a:tab pos="622300" algn="l"/>
              </a:tabLst>
              <a:defRPr sz="14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901700" indent="-279400" algn="l" defTabSz="914400" rtl="0" eaLnBrk="1" latinLnBrk="1" hangingPunct="1">
              <a:spcBef>
                <a:spcPct val="20000"/>
              </a:spcBef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071563" indent="-169863" algn="l" defTabSz="914400" rtl="0" eaLnBrk="1" latinLnBrk="1" hangingPunct="1">
              <a:spcBef>
                <a:spcPct val="20000"/>
              </a:spcBef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6700" indent="-266700"/>
            <a:r>
              <a:rPr lang="ko-KR" altLang="ko-KR" dirty="0" smtClean="0"/>
              <a:t>느린</a:t>
            </a:r>
            <a:r>
              <a:rPr lang="en-US" altLang="ko-KR" dirty="0" smtClean="0"/>
              <a:t> </a:t>
            </a:r>
            <a:r>
              <a:rPr lang="ko-KR" altLang="ko-KR" dirty="0" smtClean="0"/>
              <a:t>회선</a:t>
            </a:r>
            <a:r>
              <a:rPr lang="en-US" altLang="ko-KR" dirty="0"/>
              <a:t>(2Mbps)</a:t>
            </a:r>
            <a:r>
              <a:rPr lang="ko-KR" altLang="ko-KR" dirty="0"/>
              <a:t>은 </a:t>
            </a:r>
            <a:r>
              <a:rPr lang="ko-KR" altLang="ko-KR" dirty="0" err="1"/>
              <a:t>다운로드하는</a:t>
            </a:r>
            <a:r>
              <a:rPr lang="ko-KR" altLang="ko-KR" dirty="0"/>
              <a:t> 파일 크기가 작아질수록</a:t>
            </a:r>
            <a:r>
              <a:rPr lang="en-US" altLang="ko-KR" dirty="0"/>
              <a:t> </a:t>
            </a:r>
            <a:r>
              <a:rPr lang="en-US" altLang="ko-KR" dirty="0" err="1"/>
              <a:t>onload</a:t>
            </a:r>
            <a:r>
              <a:rPr lang="en-US" altLang="ko-KR" dirty="0"/>
              <a:t> </a:t>
            </a:r>
            <a:r>
              <a:rPr lang="ko-KR" altLang="ko-KR" dirty="0"/>
              <a:t>이벤트 발생 시간이 단축된다</a:t>
            </a:r>
            <a:r>
              <a:rPr lang="en-US" altLang="ko-KR" dirty="0"/>
              <a:t>.</a:t>
            </a:r>
            <a:endParaRPr lang="ko-KR" altLang="ko-KR" dirty="0"/>
          </a:p>
          <a:p>
            <a:pPr marL="266700" indent="-266700"/>
            <a:r>
              <a:rPr lang="ko-KR" altLang="ko-KR" dirty="0" smtClean="0"/>
              <a:t>빠른</a:t>
            </a:r>
            <a:r>
              <a:rPr lang="en-US" altLang="ko-KR" dirty="0" smtClean="0"/>
              <a:t> </a:t>
            </a:r>
            <a:r>
              <a:rPr lang="ko-KR" altLang="ko-KR" dirty="0" smtClean="0"/>
              <a:t>회선</a:t>
            </a:r>
            <a:r>
              <a:rPr lang="en-US" altLang="ko-KR" dirty="0"/>
              <a:t>(100Mps)</a:t>
            </a:r>
            <a:r>
              <a:rPr lang="ko-KR" altLang="ko-KR" dirty="0"/>
              <a:t>은 파일 요청수가 </a:t>
            </a:r>
            <a:r>
              <a:rPr lang="en-US" altLang="ko-KR" dirty="0"/>
              <a:t>20</a:t>
            </a:r>
            <a:r>
              <a:rPr lang="ko-KR" altLang="ko-KR" dirty="0"/>
              <a:t>개일 때는 </a:t>
            </a:r>
            <a:r>
              <a:rPr lang="ko-KR" altLang="ko-KR" dirty="0" err="1"/>
              <a:t>다운로드하는</a:t>
            </a:r>
            <a:r>
              <a:rPr lang="ko-KR" altLang="ko-KR" dirty="0"/>
              <a:t> 파일 크기가 작아질수록</a:t>
            </a:r>
            <a:r>
              <a:rPr lang="en-US" altLang="ko-KR" dirty="0"/>
              <a:t> </a:t>
            </a:r>
            <a:r>
              <a:rPr lang="en-US" altLang="ko-KR" dirty="0" err="1"/>
              <a:t>onload</a:t>
            </a:r>
            <a:r>
              <a:rPr lang="en-US" altLang="ko-KR" dirty="0"/>
              <a:t> </a:t>
            </a:r>
            <a:r>
              <a:rPr lang="ko-KR" altLang="ko-KR" dirty="0"/>
              <a:t>이벤트 발생 시간이 단축되지만</a:t>
            </a:r>
            <a:r>
              <a:rPr lang="en-US" altLang="ko-KR" dirty="0"/>
              <a:t> 40</a:t>
            </a:r>
            <a:r>
              <a:rPr lang="ko-KR" altLang="ko-KR" dirty="0"/>
              <a:t>개일 때는 파일 다운로드 </a:t>
            </a:r>
            <a:r>
              <a:rPr lang="ko-KR" altLang="en-US" dirty="0" smtClean="0"/>
              <a:t>크기가 </a:t>
            </a:r>
            <a:r>
              <a:rPr lang="ko-KR" altLang="ko-KR" dirty="0" smtClean="0"/>
              <a:t>작아질수록 </a:t>
            </a:r>
            <a:r>
              <a:rPr lang="en-US" altLang="ko-KR" dirty="0" err="1"/>
              <a:t>onload</a:t>
            </a:r>
            <a:r>
              <a:rPr lang="en-US" altLang="ko-KR" dirty="0"/>
              <a:t> </a:t>
            </a:r>
            <a:r>
              <a:rPr lang="ko-KR" altLang="ko-KR" dirty="0"/>
              <a:t>이벤트 발생 시간이 단축되지만 </a:t>
            </a:r>
            <a:r>
              <a:rPr lang="ko-KR" altLang="ko-KR" dirty="0" err="1"/>
              <a:t>단축율은</a:t>
            </a:r>
            <a:r>
              <a:rPr lang="ko-KR" altLang="ko-KR" dirty="0"/>
              <a:t> 낮다</a:t>
            </a:r>
            <a:r>
              <a:rPr lang="en-US" altLang="ko-KR" dirty="0" smtClean="0"/>
              <a:t>.</a:t>
            </a:r>
            <a:endParaRPr lang="ko-KR" altLang="ko-KR" dirty="0"/>
          </a:p>
        </p:txBody>
      </p:sp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895365249"/>
              </p:ext>
            </p:extLst>
          </p:nvPr>
        </p:nvGraphicFramePr>
        <p:xfrm>
          <a:off x="611560" y="5445224"/>
          <a:ext cx="8064897" cy="95605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11348"/>
                <a:gridCol w="856492"/>
                <a:gridCol w="884488"/>
                <a:gridCol w="830109"/>
                <a:gridCol w="826075"/>
                <a:gridCol w="890135"/>
                <a:gridCol w="858105"/>
                <a:gridCol w="858105"/>
                <a:gridCol w="850040"/>
              </a:tblGrid>
              <a:tr h="54360">
                <a:tc>
                  <a:txBody>
                    <a:bodyPr/>
                    <a:lstStyle/>
                    <a:p>
                      <a:pPr indent="150495" algn="ctr" latinLnBrk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 b="1" kern="100" dirty="0">
                          <a:effectLst/>
                          <a:latin typeface="나눔고딕"/>
                          <a:cs typeface="Rix고딕 L"/>
                        </a:rPr>
                        <a:t> </a:t>
                      </a:r>
                      <a:endParaRPr lang="ko-KR" sz="900" kern="100" dirty="0">
                        <a:effectLst/>
                        <a:latin typeface="Rix고딕 L"/>
                        <a:cs typeface="Rix고딕 L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457200" algn="r">
                        <a:lnSpc>
                          <a:spcPct val="130000"/>
                        </a:lnSpc>
                        <a:spcAft>
                          <a:spcPts val="0"/>
                        </a:spcAft>
                        <a:tabLst>
                          <a:tab pos="4286250" algn="l"/>
                        </a:tabLst>
                      </a:pPr>
                      <a:r>
                        <a:rPr lang="en-US" sz="900" b="1" dirty="0" smtClean="0">
                          <a:effectLst/>
                          <a:latin typeface="나눔고딕"/>
                          <a:cs typeface="Rix고딕 L"/>
                        </a:rPr>
                        <a:t>100Mbps</a:t>
                      </a:r>
                      <a:endParaRPr lang="ko-KR" sz="900" dirty="0">
                        <a:effectLst/>
                        <a:latin typeface="나눔고딕"/>
                        <a:cs typeface="Rix고딕 L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457200" algn="r">
                        <a:lnSpc>
                          <a:spcPct val="130000"/>
                        </a:lnSpc>
                        <a:spcAft>
                          <a:spcPts val="0"/>
                        </a:spcAft>
                        <a:tabLst>
                          <a:tab pos="4286250" algn="l"/>
                        </a:tabLst>
                      </a:pPr>
                      <a:r>
                        <a:rPr lang="en-US" sz="900" b="1" dirty="0">
                          <a:effectLst/>
                          <a:latin typeface="나눔고딕"/>
                          <a:cs typeface="Rix고딕 L"/>
                        </a:rPr>
                        <a:t>2Mbps</a:t>
                      </a:r>
                      <a:endParaRPr lang="ko-KR" sz="900" dirty="0">
                        <a:effectLst/>
                        <a:latin typeface="나눔고딕"/>
                        <a:cs typeface="Rix고딕 L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457200" algn="r">
                        <a:lnSpc>
                          <a:spcPct val="130000"/>
                        </a:lnSpc>
                        <a:spcAft>
                          <a:spcPts val="0"/>
                        </a:spcAft>
                        <a:tabLst>
                          <a:tab pos="4286250" algn="l"/>
                        </a:tabLst>
                      </a:pPr>
                      <a:r>
                        <a:rPr lang="en-US" sz="900" b="1" dirty="0">
                          <a:effectLst/>
                          <a:latin typeface="나눔고딕"/>
                          <a:cs typeface="Rix고딕 L"/>
                        </a:rPr>
                        <a:t>100Mbps</a:t>
                      </a:r>
                      <a:endParaRPr lang="ko-KR" sz="900" dirty="0">
                        <a:effectLst/>
                        <a:latin typeface="나눔고딕"/>
                        <a:cs typeface="Rix고딕 L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457200" algn="r">
                        <a:lnSpc>
                          <a:spcPct val="130000"/>
                        </a:lnSpc>
                        <a:spcAft>
                          <a:spcPts val="0"/>
                        </a:spcAft>
                        <a:tabLst>
                          <a:tab pos="4286250" algn="l"/>
                        </a:tabLst>
                      </a:pPr>
                      <a:r>
                        <a:rPr lang="en-US" sz="900" b="1" dirty="0">
                          <a:effectLst/>
                          <a:latin typeface="나눔고딕"/>
                          <a:cs typeface="Rix고딕 L"/>
                        </a:rPr>
                        <a:t>2Mbps</a:t>
                      </a:r>
                      <a:endParaRPr lang="ko-KR" sz="900" dirty="0">
                        <a:effectLst/>
                        <a:latin typeface="나눔고딕"/>
                        <a:cs typeface="Rix고딕 L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457200" algn="r">
                        <a:lnSpc>
                          <a:spcPct val="130000"/>
                        </a:lnSpc>
                        <a:spcAft>
                          <a:spcPts val="0"/>
                        </a:spcAft>
                        <a:tabLst>
                          <a:tab pos="4286250" algn="l"/>
                        </a:tabLst>
                      </a:pPr>
                      <a:r>
                        <a:rPr lang="en-US" sz="900" b="1" dirty="0">
                          <a:effectLst/>
                          <a:latin typeface="나눔고딕"/>
                          <a:cs typeface="Rix고딕 L"/>
                        </a:rPr>
                        <a:t>100Mbps</a:t>
                      </a:r>
                      <a:endParaRPr lang="ko-KR" sz="900" dirty="0">
                        <a:effectLst/>
                        <a:latin typeface="나눔고딕"/>
                        <a:cs typeface="Rix고딕 L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457200" algn="r">
                        <a:lnSpc>
                          <a:spcPct val="130000"/>
                        </a:lnSpc>
                        <a:spcAft>
                          <a:spcPts val="0"/>
                        </a:spcAft>
                        <a:tabLst>
                          <a:tab pos="4286250" algn="l"/>
                        </a:tabLst>
                      </a:pPr>
                      <a:r>
                        <a:rPr lang="en-US" sz="900" b="1" dirty="0">
                          <a:effectLst/>
                          <a:latin typeface="나눔고딕"/>
                          <a:cs typeface="Rix고딕 L"/>
                        </a:rPr>
                        <a:t>2Mbps</a:t>
                      </a:r>
                      <a:endParaRPr lang="ko-KR" sz="900" dirty="0">
                        <a:effectLst/>
                        <a:latin typeface="나눔고딕"/>
                        <a:cs typeface="Rix고딕 L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457200" algn="r">
                        <a:lnSpc>
                          <a:spcPct val="130000"/>
                        </a:lnSpc>
                        <a:spcAft>
                          <a:spcPts val="0"/>
                        </a:spcAft>
                        <a:tabLst>
                          <a:tab pos="4286250" algn="l"/>
                        </a:tabLst>
                      </a:pPr>
                      <a:r>
                        <a:rPr lang="en-US" sz="900" b="1" dirty="0">
                          <a:effectLst/>
                          <a:latin typeface="나눔고딕"/>
                          <a:cs typeface="Rix고딕 L"/>
                        </a:rPr>
                        <a:t>100Mbps</a:t>
                      </a:r>
                      <a:endParaRPr lang="ko-KR" sz="900" dirty="0">
                        <a:effectLst/>
                        <a:latin typeface="나눔고딕"/>
                        <a:cs typeface="Rix고딕 L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457200" algn="r">
                        <a:lnSpc>
                          <a:spcPct val="130000"/>
                        </a:lnSpc>
                        <a:spcAft>
                          <a:spcPts val="0"/>
                        </a:spcAft>
                        <a:tabLst>
                          <a:tab pos="4286250" algn="l"/>
                        </a:tabLst>
                      </a:pPr>
                      <a:r>
                        <a:rPr lang="en-US" sz="900" b="1" dirty="0">
                          <a:effectLst/>
                          <a:latin typeface="나눔고딕"/>
                          <a:cs typeface="Rix고딕 L"/>
                        </a:rPr>
                        <a:t>2Mbps</a:t>
                      </a:r>
                      <a:endParaRPr lang="ko-KR" sz="900" dirty="0">
                        <a:effectLst/>
                        <a:latin typeface="나눔고딕"/>
                        <a:cs typeface="Rix고딕 L"/>
                      </a:endParaRPr>
                    </a:p>
                  </a:txBody>
                  <a:tcPr marL="17780" marR="17780" marT="0" marB="0" anchor="ctr"/>
                </a:tc>
              </a:tr>
              <a:tr h="299720">
                <a:tc>
                  <a:txBody>
                    <a:bodyPr/>
                    <a:lstStyle/>
                    <a:p>
                      <a:pPr marL="119380">
                        <a:lnSpc>
                          <a:spcPct val="130000"/>
                        </a:lnSpc>
                        <a:spcAft>
                          <a:spcPts val="0"/>
                        </a:spcAft>
                        <a:tabLst>
                          <a:tab pos="4286250" algn="l"/>
                        </a:tabLst>
                      </a:pPr>
                      <a:r>
                        <a:rPr lang="en-US" sz="900" b="1">
                          <a:effectLst/>
                          <a:latin typeface="나눔고딕"/>
                          <a:cs typeface="Rix고딕 L"/>
                        </a:rPr>
                        <a:t>20 requests</a:t>
                      </a:r>
                      <a:endParaRPr lang="ko-KR" sz="900">
                        <a:effectLst/>
                        <a:latin typeface="나눔고딕"/>
                        <a:cs typeface="Rix고딕 L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457200" algn="r">
                        <a:lnSpc>
                          <a:spcPct val="130000"/>
                        </a:lnSpc>
                        <a:spcAft>
                          <a:spcPts val="0"/>
                        </a:spcAft>
                        <a:tabLst>
                          <a:tab pos="4286250" algn="l"/>
                        </a:tabLs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나눔고딕"/>
                          <a:cs typeface="Rix고딕 L"/>
                        </a:rPr>
                        <a:t>251</a:t>
                      </a:r>
                      <a:endParaRPr lang="ko-KR" sz="900">
                        <a:effectLst/>
                        <a:latin typeface="나눔고딕"/>
                        <a:cs typeface="Rix고딕 L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457200" algn="r">
                        <a:lnSpc>
                          <a:spcPct val="130000"/>
                        </a:lnSpc>
                        <a:spcAft>
                          <a:spcPts val="0"/>
                        </a:spcAft>
                        <a:tabLst>
                          <a:tab pos="4286250" algn="l"/>
                        </a:tabLs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나눔고딕"/>
                          <a:cs typeface="Rix고딕 L"/>
                        </a:rPr>
                        <a:t>5,089</a:t>
                      </a:r>
                      <a:endParaRPr lang="ko-KR" sz="900">
                        <a:effectLst/>
                        <a:latin typeface="나눔고딕"/>
                        <a:cs typeface="Rix고딕 L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457200" algn="r">
                        <a:lnSpc>
                          <a:spcPct val="130000"/>
                        </a:lnSpc>
                        <a:spcAft>
                          <a:spcPts val="0"/>
                        </a:spcAft>
                        <a:tabLst>
                          <a:tab pos="4286250" algn="l"/>
                        </a:tabLs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나눔고딕"/>
                          <a:cs typeface="Rix고딕 L"/>
                        </a:rPr>
                        <a:t>85</a:t>
                      </a:r>
                      <a:endParaRPr lang="ko-KR" sz="900">
                        <a:effectLst/>
                        <a:latin typeface="나눔고딕"/>
                        <a:cs typeface="Rix고딕 L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457200" algn="r">
                        <a:lnSpc>
                          <a:spcPct val="130000"/>
                        </a:lnSpc>
                        <a:spcAft>
                          <a:spcPts val="0"/>
                        </a:spcAft>
                        <a:tabLst>
                          <a:tab pos="4286250" algn="l"/>
                        </a:tabLs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나눔고딕"/>
                          <a:cs typeface="Rix고딕 L"/>
                        </a:rPr>
                        <a:t>3,576</a:t>
                      </a:r>
                      <a:endParaRPr lang="ko-KR" sz="900">
                        <a:effectLst/>
                        <a:latin typeface="나눔고딕"/>
                        <a:cs typeface="Rix고딕 L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457200" algn="r">
                        <a:lnSpc>
                          <a:spcPct val="130000"/>
                        </a:lnSpc>
                        <a:spcAft>
                          <a:spcPts val="0"/>
                        </a:spcAft>
                        <a:tabLst>
                          <a:tab pos="4286250" algn="l"/>
                        </a:tabLs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나눔고딕"/>
                          <a:cs typeface="Rix고딕 L"/>
                        </a:rPr>
                        <a:t>71</a:t>
                      </a:r>
                      <a:endParaRPr lang="ko-KR" sz="900">
                        <a:effectLst/>
                        <a:latin typeface="나눔고딕"/>
                        <a:cs typeface="Rix고딕 L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457200" algn="r">
                        <a:lnSpc>
                          <a:spcPct val="130000"/>
                        </a:lnSpc>
                        <a:spcAft>
                          <a:spcPts val="0"/>
                        </a:spcAft>
                        <a:tabLst>
                          <a:tab pos="4286250" algn="l"/>
                        </a:tabLs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나눔고딕"/>
                          <a:cs typeface="Rix고딕 L"/>
                        </a:rPr>
                        <a:t>2,817</a:t>
                      </a:r>
                      <a:endParaRPr lang="ko-KR" sz="900">
                        <a:effectLst/>
                        <a:latin typeface="나눔고딕"/>
                        <a:cs typeface="Rix고딕 L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457200" algn="r">
                        <a:lnSpc>
                          <a:spcPct val="130000"/>
                        </a:lnSpc>
                        <a:spcAft>
                          <a:spcPts val="0"/>
                        </a:spcAft>
                        <a:tabLst>
                          <a:tab pos="4286250" algn="l"/>
                        </a:tabLs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나눔고딕"/>
                          <a:cs typeface="Rix고딕 L"/>
                        </a:rPr>
                        <a:t>72</a:t>
                      </a:r>
                      <a:endParaRPr lang="ko-KR" sz="900">
                        <a:effectLst/>
                        <a:latin typeface="나눔고딕"/>
                        <a:cs typeface="Rix고딕 L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457200" algn="r">
                        <a:lnSpc>
                          <a:spcPct val="130000"/>
                        </a:lnSpc>
                        <a:spcAft>
                          <a:spcPts val="0"/>
                        </a:spcAft>
                        <a:tabLst>
                          <a:tab pos="4286250" algn="l"/>
                        </a:tabLs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나눔고딕"/>
                          <a:cs typeface="Rix고딕 L"/>
                        </a:rPr>
                        <a:t>1,989</a:t>
                      </a:r>
                      <a:endParaRPr lang="ko-KR" sz="900">
                        <a:effectLst/>
                        <a:latin typeface="나눔고딕"/>
                        <a:cs typeface="Rix고딕 L"/>
                      </a:endParaRPr>
                    </a:p>
                  </a:txBody>
                  <a:tcPr marL="17780" marR="17780" marT="0" marB="0" anchor="ctr"/>
                </a:tc>
              </a:tr>
              <a:tr h="299720">
                <a:tc>
                  <a:txBody>
                    <a:bodyPr/>
                    <a:lstStyle/>
                    <a:p>
                      <a:pPr marL="119380">
                        <a:lnSpc>
                          <a:spcPct val="130000"/>
                        </a:lnSpc>
                        <a:spcAft>
                          <a:spcPts val="0"/>
                        </a:spcAft>
                        <a:tabLst>
                          <a:tab pos="4286250" algn="l"/>
                        </a:tabLst>
                      </a:pPr>
                      <a:r>
                        <a:rPr lang="en-US" sz="900" b="1">
                          <a:effectLst/>
                          <a:latin typeface="나눔고딕"/>
                          <a:cs typeface="Rix고딕 L"/>
                        </a:rPr>
                        <a:t>40 requests</a:t>
                      </a:r>
                      <a:endParaRPr lang="ko-KR" sz="900">
                        <a:effectLst/>
                        <a:latin typeface="나눔고딕"/>
                        <a:cs typeface="Rix고딕 L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457200" algn="r">
                        <a:lnSpc>
                          <a:spcPct val="130000"/>
                        </a:lnSpc>
                        <a:spcAft>
                          <a:spcPts val="0"/>
                        </a:spcAft>
                        <a:tabLst>
                          <a:tab pos="4286250" algn="l"/>
                        </a:tabLst>
                      </a:pPr>
                      <a:r>
                        <a:rPr lang="en-US" sz="900" dirty="0">
                          <a:solidFill>
                            <a:srgbClr val="000000"/>
                          </a:solidFill>
                          <a:effectLst/>
                          <a:latin typeface="나눔고딕"/>
                          <a:cs typeface="Rix고딕 L"/>
                        </a:rPr>
                        <a:t>108</a:t>
                      </a:r>
                      <a:endParaRPr lang="ko-KR" sz="900" dirty="0">
                        <a:effectLst/>
                        <a:latin typeface="나눔고딕"/>
                        <a:cs typeface="Rix고딕 L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457200" algn="r">
                        <a:lnSpc>
                          <a:spcPct val="130000"/>
                        </a:lnSpc>
                        <a:spcAft>
                          <a:spcPts val="0"/>
                        </a:spcAft>
                        <a:tabLst>
                          <a:tab pos="4286250" algn="l"/>
                        </a:tabLs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나눔고딕"/>
                          <a:cs typeface="Rix고딕 L"/>
                        </a:rPr>
                        <a:t>3,754</a:t>
                      </a:r>
                      <a:endParaRPr lang="ko-KR" sz="900">
                        <a:effectLst/>
                        <a:latin typeface="나눔고딕"/>
                        <a:cs typeface="Rix고딕 L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457200" algn="r">
                        <a:lnSpc>
                          <a:spcPct val="130000"/>
                        </a:lnSpc>
                        <a:spcAft>
                          <a:spcPts val="0"/>
                        </a:spcAft>
                        <a:tabLst>
                          <a:tab pos="4286250" algn="l"/>
                        </a:tabLst>
                      </a:pPr>
                      <a:r>
                        <a:rPr lang="en-US" sz="900" dirty="0">
                          <a:solidFill>
                            <a:srgbClr val="000000"/>
                          </a:solidFill>
                          <a:effectLst/>
                          <a:latin typeface="나눔고딕"/>
                          <a:cs typeface="Rix고딕 L"/>
                        </a:rPr>
                        <a:t>107</a:t>
                      </a:r>
                      <a:endParaRPr lang="ko-KR" sz="900" dirty="0">
                        <a:effectLst/>
                        <a:latin typeface="나눔고딕"/>
                        <a:cs typeface="Rix고딕 L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457200" algn="r">
                        <a:lnSpc>
                          <a:spcPct val="130000"/>
                        </a:lnSpc>
                        <a:spcAft>
                          <a:spcPts val="0"/>
                        </a:spcAft>
                        <a:tabLst>
                          <a:tab pos="4286250" algn="l"/>
                        </a:tabLs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나눔고딕"/>
                          <a:cs typeface="Rix고딕 L"/>
                        </a:rPr>
                        <a:t>3,549</a:t>
                      </a:r>
                      <a:endParaRPr lang="ko-KR" sz="900">
                        <a:effectLst/>
                        <a:latin typeface="나눔고딕"/>
                        <a:cs typeface="Rix고딕 L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457200" algn="r">
                        <a:lnSpc>
                          <a:spcPct val="130000"/>
                        </a:lnSpc>
                        <a:spcAft>
                          <a:spcPts val="0"/>
                        </a:spcAft>
                        <a:tabLst>
                          <a:tab pos="4286250" algn="l"/>
                        </a:tabLst>
                      </a:pPr>
                      <a:r>
                        <a:rPr lang="en-US" sz="900" dirty="0">
                          <a:solidFill>
                            <a:srgbClr val="000000"/>
                          </a:solidFill>
                          <a:effectLst/>
                          <a:latin typeface="나눔고딕"/>
                          <a:cs typeface="Rix고딕 L"/>
                        </a:rPr>
                        <a:t>101</a:t>
                      </a:r>
                      <a:endParaRPr lang="ko-KR" sz="900" dirty="0">
                        <a:effectLst/>
                        <a:latin typeface="나눔고딕"/>
                        <a:cs typeface="Rix고딕 L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457200" algn="r">
                        <a:lnSpc>
                          <a:spcPct val="130000"/>
                        </a:lnSpc>
                        <a:spcAft>
                          <a:spcPts val="0"/>
                        </a:spcAft>
                        <a:tabLst>
                          <a:tab pos="4286250" algn="l"/>
                        </a:tabLs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나눔고딕"/>
                          <a:cs typeface="Rix고딕 L"/>
                        </a:rPr>
                        <a:t>2,897</a:t>
                      </a:r>
                      <a:endParaRPr lang="ko-KR" sz="900">
                        <a:effectLst/>
                        <a:latin typeface="나눔고딕"/>
                        <a:cs typeface="Rix고딕 L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457200" algn="r">
                        <a:lnSpc>
                          <a:spcPct val="130000"/>
                        </a:lnSpc>
                        <a:spcAft>
                          <a:spcPts val="0"/>
                        </a:spcAft>
                        <a:tabLst>
                          <a:tab pos="4286250" algn="l"/>
                        </a:tabLst>
                      </a:pPr>
                      <a:r>
                        <a:rPr lang="en-US" sz="900" dirty="0">
                          <a:solidFill>
                            <a:srgbClr val="000000"/>
                          </a:solidFill>
                          <a:effectLst/>
                          <a:latin typeface="나눔고딕"/>
                          <a:cs typeface="Rix고딕 L"/>
                        </a:rPr>
                        <a:t>115</a:t>
                      </a:r>
                      <a:endParaRPr lang="ko-KR" sz="900" dirty="0">
                        <a:effectLst/>
                        <a:latin typeface="나눔고딕"/>
                        <a:cs typeface="Rix고딕 L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457200" algn="r">
                        <a:lnSpc>
                          <a:spcPct val="130000"/>
                        </a:lnSpc>
                        <a:spcAft>
                          <a:spcPts val="0"/>
                        </a:spcAft>
                        <a:tabLst>
                          <a:tab pos="4286250" algn="l"/>
                        </a:tabLst>
                      </a:pPr>
                      <a:r>
                        <a:rPr lang="en-US" sz="900" dirty="0">
                          <a:solidFill>
                            <a:srgbClr val="000000"/>
                          </a:solidFill>
                          <a:effectLst/>
                          <a:latin typeface="나눔고딕"/>
                          <a:cs typeface="Rix고딕 L"/>
                        </a:rPr>
                        <a:t>2,409</a:t>
                      </a:r>
                      <a:endParaRPr lang="ko-KR" sz="900" dirty="0">
                        <a:effectLst/>
                        <a:latin typeface="나눔고딕"/>
                        <a:cs typeface="Rix고딕 L"/>
                      </a:endParaRPr>
                    </a:p>
                  </a:txBody>
                  <a:tcPr marL="17780" marR="17780" marT="0" marB="0" anchor="ctr"/>
                </a:tc>
              </a:tr>
            </a:tbl>
          </a:graphicData>
        </a:graphic>
      </p:graphicFrame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978709393"/>
              </p:ext>
            </p:extLst>
          </p:nvPr>
        </p:nvGraphicFramePr>
        <p:xfrm>
          <a:off x="1835696" y="5157192"/>
          <a:ext cx="6840760" cy="2997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728192"/>
                <a:gridCol w="1656184"/>
                <a:gridCol w="1746194"/>
                <a:gridCol w="1710190"/>
              </a:tblGrid>
              <a:tr h="299720">
                <a:tc>
                  <a:txBody>
                    <a:bodyPr/>
                    <a:lstStyle/>
                    <a:p>
                      <a:pPr marL="457200" algn="ctr">
                        <a:lnSpc>
                          <a:spcPct val="130000"/>
                        </a:lnSpc>
                        <a:spcAft>
                          <a:spcPts val="0"/>
                        </a:spcAft>
                        <a:tabLst>
                          <a:tab pos="4286250" algn="l"/>
                        </a:tabLst>
                      </a:pPr>
                      <a:r>
                        <a:rPr lang="en-US" sz="900" b="1" dirty="0">
                          <a:effectLst/>
                          <a:latin typeface="나눔고딕"/>
                          <a:cs typeface="Rix고딕 L"/>
                        </a:rPr>
                        <a:t>800kb</a:t>
                      </a:r>
                      <a:endParaRPr lang="ko-KR" sz="900" dirty="0">
                        <a:effectLst/>
                        <a:latin typeface="나눔고딕"/>
                        <a:cs typeface="Rix고딕 L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30000"/>
                        </a:lnSpc>
                        <a:spcAft>
                          <a:spcPts val="0"/>
                        </a:spcAft>
                        <a:tabLst>
                          <a:tab pos="4286250" algn="l"/>
                        </a:tabLst>
                      </a:pPr>
                      <a:r>
                        <a:rPr lang="en-US" sz="900" b="1">
                          <a:effectLst/>
                          <a:latin typeface="나눔고딕"/>
                          <a:cs typeface="Rix고딕 L"/>
                        </a:rPr>
                        <a:t>400kb</a:t>
                      </a:r>
                      <a:endParaRPr lang="ko-KR" sz="900">
                        <a:effectLst/>
                        <a:latin typeface="나눔고딕"/>
                        <a:cs typeface="Rix고딕 L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30000"/>
                        </a:lnSpc>
                        <a:spcAft>
                          <a:spcPts val="0"/>
                        </a:spcAft>
                        <a:tabLst>
                          <a:tab pos="4286250" algn="l"/>
                        </a:tabLst>
                      </a:pPr>
                      <a:r>
                        <a:rPr lang="en-US" sz="900" b="1">
                          <a:effectLst/>
                          <a:latin typeface="나눔고딕"/>
                          <a:cs typeface="Rix고딕 L"/>
                        </a:rPr>
                        <a:t>200kb</a:t>
                      </a:r>
                      <a:endParaRPr lang="ko-KR" sz="900">
                        <a:effectLst/>
                        <a:latin typeface="나눔고딕"/>
                        <a:cs typeface="Rix고딕 L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30000"/>
                        </a:lnSpc>
                        <a:spcAft>
                          <a:spcPts val="0"/>
                        </a:spcAft>
                        <a:tabLst>
                          <a:tab pos="4286250" algn="l"/>
                        </a:tabLst>
                      </a:pPr>
                      <a:r>
                        <a:rPr lang="en-US" sz="900" b="1" dirty="0">
                          <a:effectLst/>
                          <a:latin typeface="나눔고딕"/>
                          <a:cs typeface="Rix고딕 L"/>
                        </a:rPr>
                        <a:t>100kb</a:t>
                      </a:r>
                      <a:endParaRPr lang="ko-KR" sz="900" dirty="0">
                        <a:effectLst/>
                        <a:latin typeface="나눔고딕"/>
                        <a:cs typeface="Rix고딕 L"/>
                      </a:endParaRPr>
                    </a:p>
                  </a:txBody>
                  <a:tcPr marL="17780" marR="17780" marT="0" marB="0" anchor="ctr"/>
                </a:tc>
              </a:tr>
            </a:tbl>
          </a:graphicData>
        </a:graphic>
      </p:graphicFrame>
      <p:graphicFrame>
        <p:nvGraphicFramePr>
          <p:cNvPr id="10" name="차트 9"/>
          <p:cNvGraphicFramePr/>
          <p:nvPr>
            <p:extLst>
              <p:ext uri="{D42A27DB-BD31-4B8C-83A1-F6EECF244321}">
                <p14:modId xmlns:p14="http://schemas.microsoft.com/office/powerpoint/2010/main" xmlns="" val="877061728"/>
              </p:ext>
            </p:extLst>
          </p:nvPr>
        </p:nvGraphicFramePr>
        <p:xfrm>
          <a:off x="5652120" y="2125638"/>
          <a:ext cx="3054854" cy="29569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xmlns="" val="85459099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파일 요청 줄이기</a:t>
            </a:r>
            <a:r>
              <a:rPr lang="en-US" altLang="ko-KR" dirty="0" smtClean="0"/>
              <a:t>(</a:t>
            </a:r>
            <a:r>
              <a:rPr lang="en-US" altLang="ko-KR" dirty="0" err="1"/>
              <a:t>Cont</a:t>
            </a:r>
            <a:r>
              <a:rPr lang="en-US" altLang="ko-KR" dirty="0"/>
              <a:t>’)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1"/>
          </p:nvPr>
        </p:nvSpPr>
        <p:spPr>
          <a:xfrm>
            <a:off x="928662" y="642918"/>
            <a:ext cx="7171730" cy="357189"/>
          </a:xfrm>
        </p:spPr>
        <p:txBody>
          <a:bodyPr/>
          <a:lstStyle/>
          <a:p>
            <a:r>
              <a:rPr lang="en-US" altLang="ko-KR" dirty="0" smtClean="0"/>
              <a:t>CSS Sprites – </a:t>
            </a:r>
            <a:r>
              <a:rPr lang="ko-KR" altLang="en-US" dirty="0" smtClean="0"/>
              <a:t>실험결과 </a:t>
            </a:r>
            <a:r>
              <a:rPr lang="en-US" altLang="ko-KR" dirty="0" smtClean="0"/>
              <a:t>4</a:t>
            </a:r>
            <a:endParaRPr lang="en-US" altLang="ko-KR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4.2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내용 개체 틀 1"/>
          <p:cNvSpPr>
            <a:spLocks noGrp="1"/>
          </p:cNvSpPr>
          <p:nvPr>
            <p:ph sz="quarter" idx="10"/>
          </p:nvPr>
        </p:nvSpPr>
        <p:spPr>
          <a:xfrm>
            <a:off x="395535" y="1196752"/>
            <a:ext cx="8496945" cy="5112568"/>
          </a:xfrm>
        </p:spPr>
        <p:txBody>
          <a:bodyPr>
            <a:noAutofit/>
          </a:bodyPr>
          <a:lstStyle/>
          <a:p>
            <a:pPr marL="266700" indent="-266700"/>
            <a:r>
              <a:rPr lang="ko-KR" altLang="ko-KR" dirty="0" smtClean="0"/>
              <a:t>파일 </a:t>
            </a:r>
            <a:r>
              <a:rPr lang="ko-KR" altLang="ko-KR" dirty="0"/>
              <a:t>요청 수가 동일하고 파일 크기를 변경했을 때 </a:t>
            </a:r>
            <a:r>
              <a:rPr lang="ko-KR" altLang="ko-KR" dirty="0" err="1"/>
              <a:t>저성능</a:t>
            </a:r>
            <a:r>
              <a:rPr lang="en-US" altLang="ko-KR" dirty="0"/>
              <a:t> PC</a:t>
            </a:r>
            <a:r>
              <a:rPr lang="ko-KR" altLang="ko-KR" dirty="0"/>
              <a:t>의</a:t>
            </a:r>
            <a:r>
              <a:rPr lang="en-US" altLang="ko-KR" dirty="0"/>
              <a:t> </a:t>
            </a:r>
            <a:r>
              <a:rPr lang="en-US" altLang="ko-KR" dirty="0" err="1"/>
              <a:t>onload</a:t>
            </a:r>
            <a:r>
              <a:rPr lang="en-US" altLang="ko-KR" dirty="0"/>
              <a:t> </a:t>
            </a:r>
            <a:r>
              <a:rPr lang="ko-KR" altLang="ko-KR" dirty="0"/>
              <a:t>발생 시간</a:t>
            </a:r>
            <a:endParaRPr lang="en-US" altLang="ko-KR" b="1" dirty="0" smtClean="0"/>
          </a:p>
          <a:p>
            <a:pPr marL="266700" indent="-266700"/>
            <a:r>
              <a:rPr lang="ko-KR" altLang="ko-KR" dirty="0" err="1" smtClean="0"/>
              <a:t>저성능</a:t>
            </a:r>
            <a:r>
              <a:rPr lang="ko-KR" altLang="ko-KR" dirty="0" smtClean="0"/>
              <a:t> </a:t>
            </a:r>
            <a:r>
              <a:rPr lang="ko-KR" altLang="ko-KR" dirty="0"/>
              <a:t>클라이언트</a:t>
            </a:r>
            <a:r>
              <a:rPr lang="en-US" altLang="ko-KR" dirty="0"/>
              <a:t>(</a:t>
            </a:r>
            <a:r>
              <a:rPr lang="ko-KR" altLang="ko-KR" dirty="0"/>
              <a:t>펜티엄</a:t>
            </a:r>
            <a:r>
              <a:rPr lang="en-US" altLang="ko-KR" dirty="0"/>
              <a:t>4 2.8Ghz CPU, 1G Memory, Windows XP SP3, IE7, no-cache )</a:t>
            </a:r>
            <a:r>
              <a:rPr lang="ko-KR" altLang="ko-KR" dirty="0"/>
              <a:t>에서 파일 요청 수가 동일하고 다운로드 하는 파일 크기가 다를 때 실험 결과는 다음과 같다</a:t>
            </a:r>
            <a:r>
              <a:rPr lang="en-US" altLang="ko-KR" dirty="0"/>
              <a:t>.</a:t>
            </a:r>
            <a:endParaRPr lang="ko-KR" altLang="ko-KR" dirty="0"/>
          </a:p>
        </p:txBody>
      </p:sp>
      <p:sp>
        <p:nvSpPr>
          <p:cNvPr id="16" name="내용 개체 틀 1"/>
          <p:cNvSpPr txBox="1">
            <a:spLocks/>
          </p:cNvSpPr>
          <p:nvPr/>
        </p:nvSpPr>
        <p:spPr>
          <a:xfrm>
            <a:off x="395536" y="2348880"/>
            <a:ext cx="4536504" cy="26642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spcAft>
                <a:spcPts val="200"/>
              </a:spcAft>
              <a:buClr>
                <a:srgbClr val="C00000"/>
              </a:buClr>
              <a:buFont typeface="Wingdings" pitchFamily="2" charset="2"/>
              <a:buChar char="v"/>
              <a:defRPr sz="16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449263" indent="-187325" algn="l" defTabSz="914400" rtl="0" eaLnBrk="1" latinLnBrk="1" hangingPunct="1">
              <a:spcBef>
                <a:spcPct val="20000"/>
              </a:spcBef>
              <a:spcAft>
                <a:spcPts val="10"/>
              </a:spcAft>
              <a:buClr>
                <a:srgbClr val="0033CC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622300" indent="-173038" algn="l" defTabSz="914400" rtl="0" eaLnBrk="1" latinLnBrk="1" hangingPunct="1"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§"/>
              <a:tabLst>
                <a:tab pos="622300" algn="l"/>
              </a:tabLst>
              <a:defRPr sz="14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901700" indent="-279400" algn="l" defTabSz="914400" rtl="0" eaLnBrk="1" latinLnBrk="1" hangingPunct="1">
              <a:spcBef>
                <a:spcPct val="20000"/>
              </a:spcBef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071563" indent="-169863" algn="l" defTabSz="914400" rtl="0" eaLnBrk="1" latinLnBrk="1" hangingPunct="1">
              <a:spcBef>
                <a:spcPct val="20000"/>
              </a:spcBef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6700" indent="-266700"/>
            <a:r>
              <a:rPr lang="ko-KR" altLang="ko-KR" dirty="0" err="1" smtClean="0"/>
              <a:t>느린회선</a:t>
            </a:r>
            <a:r>
              <a:rPr lang="en-US" altLang="ko-KR" dirty="0"/>
              <a:t>(2Mbps)</a:t>
            </a:r>
            <a:r>
              <a:rPr lang="ko-KR" altLang="ko-KR" dirty="0"/>
              <a:t>은 다운로드 하는 파일 크기가 작아질수록</a:t>
            </a:r>
            <a:r>
              <a:rPr lang="en-US" altLang="ko-KR" dirty="0"/>
              <a:t> </a:t>
            </a:r>
            <a:r>
              <a:rPr lang="en-US" altLang="ko-KR" dirty="0" err="1"/>
              <a:t>onload</a:t>
            </a:r>
            <a:r>
              <a:rPr lang="en-US" altLang="ko-KR" dirty="0"/>
              <a:t> </a:t>
            </a:r>
            <a:r>
              <a:rPr lang="ko-KR" altLang="ko-KR" dirty="0"/>
              <a:t>이벤트 발생 시간이 단축된다</a:t>
            </a:r>
            <a:r>
              <a:rPr lang="en-US" altLang="ko-KR" dirty="0"/>
              <a:t>. </a:t>
            </a:r>
            <a:r>
              <a:rPr lang="ko-KR" altLang="ko-KR" dirty="0" smtClean="0"/>
              <a:t>특이한 </a:t>
            </a:r>
            <a:r>
              <a:rPr lang="ko-KR" altLang="ko-KR" dirty="0"/>
              <a:t>점은 </a:t>
            </a:r>
            <a:r>
              <a:rPr lang="ko-KR" altLang="ko-KR" dirty="0">
                <a:solidFill>
                  <a:srgbClr val="FF0000"/>
                </a:solidFill>
              </a:rPr>
              <a:t>동일한 크기의 파일을 </a:t>
            </a:r>
            <a:r>
              <a:rPr lang="ko-KR" altLang="ko-KR" dirty="0" err="1">
                <a:solidFill>
                  <a:srgbClr val="FF0000"/>
                </a:solidFill>
              </a:rPr>
              <a:t>다운로드하더라도</a:t>
            </a:r>
            <a:r>
              <a:rPr lang="ko-KR" altLang="ko-KR" dirty="0">
                <a:solidFill>
                  <a:srgbClr val="FF0000"/>
                </a:solidFill>
              </a:rPr>
              <a:t> 파일 요청 수가 적으면</a:t>
            </a:r>
            <a:r>
              <a:rPr lang="en-US" altLang="ko-KR" dirty="0">
                <a:solidFill>
                  <a:srgbClr val="FF0000"/>
                </a:solidFill>
              </a:rPr>
              <a:t> </a:t>
            </a:r>
            <a:r>
              <a:rPr lang="en-US" altLang="ko-KR" dirty="0" err="1">
                <a:solidFill>
                  <a:srgbClr val="FF0000"/>
                </a:solidFill>
              </a:rPr>
              <a:t>onload</a:t>
            </a:r>
            <a:r>
              <a:rPr lang="en-US" altLang="ko-KR" dirty="0">
                <a:solidFill>
                  <a:srgbClr val="FF0000"/>
                </a:solidFill>
              </a:rPr>
              <a:t> </a:t>
            </a:r>
            <a:r>
              <a:rPr lang="ko-KR" altLang="ko-KR" dirty="0">
                <a:solidFill>
                  <a:srgbClr val="FF0000"/>
                </a:solidFill>
              </a:rPr>
              <a:t>이벤트 발생 시간이 더 단축된다는 사실</a:t>
            </a:r>
            <a:r>
              <a:rPr lang="ko-KR" altLang="ko-KR" dirty="0"/>
              <a:t>이다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pPr marL="266700" indent="-266700"/>
            <a:r>
              <a:rPr lang="ko-KR" altLang="ko-KR" dirty="0" err="1" smtClean="0"/>
              <a:t>빠른회선</a:t>
            </a:r>
            <a:r>
              <a:rPr lang="en-US" altLang="ko-KR" dirty="0"/>
              <a:t>(100Mbps)</a:t>
            </a:r>
            <a:r>
              <a:rPr lang="ko-KR" altLang="ko-KR" dirty="0"/>
              <a:t>은 파일 요청수가 </a:t>
            </a:r>
            <a:r>
              <a:rPr lang="en-US" altLang="ko-KR" dirty="0"/>
              <a:t>20</a:t>
            </a:r>
            <a:r>
              <a:rPr lang="ko-KR" altLang="ko-KR" dirty="0"/>
              <a:t>개일 </a:t>
            </a:r>
            <a:r>
              <a:rPr lang="ko-KR" altLang="ko-KR" dirty="0" smtClean="0"/>
              <a:t>때 다운로드</a:t>
            </a:r>
            <a:r>
              <a:rPr lang="en-US" altLang="ko-KR" dirty="0" smtClean="0"/>
              <a:t> </a:t>
            </a:r>
            <a:r>
              <a:rPr lang="ko-KR" altLang="ko-KR" dirty="0" smtClean="0"/>
              <a:t>크기가 </a:t>
            </a:r>
            <a:r>
              <a:rPr lang="ko-KR" altLang="ko-KR" dirty="0"/>
              <a:t>작아질수록</a:t>
            </a:r>
            <a:r>
              <a:rPr lang="en-US" altLang="ko-KR" dirty="0"/>
              <a:t> </a:t>
            </a:r>
            <a:r>
              <a:rPr lang="en-US" altLang="ko-KR" dirty="0" err="1"/>
              <a:t>onload</a:t>
            </a:r>
            <a:r>
              <a:rPr lang="en-US" altLang="ko-KR" dirty="0"/>
              <a:t> </a:t>
            </a:r>
            <a:r>
              <a:rPr lang="ko-KR" altLang="ko-KR" dirty="0" smtClean="0"/>
              <a:t>발생 </a:t>
            </a:r>
            <a:r>
              <a:rPr lang="ko-KR" altLang="ko-KR" dirty="0"/>
              <a:t>시간이 </a:t>
            </a:r>
            <a:r>
              <a:rPr lang="ko-KR" altLang="ko-KR" dirty="0" smtClean="0"/>
              <a:t>단축</a:t>
            </a:r>
            <a:r>
              <a:rPr lang="ko-KR" altLang="en-US" dirty="0" smtClean="0"/>
              <a:t>된다</a:t>
            </a:r>
            <a:r>
              <a:rPr lang="en-US" altLang="ko-KR" dirty="0" smtClean="0"/>
              <a:t>.</a:t>
            </a:r>
            <a:r>
              <a:rPr lang="ko-KR" altLang="ko-KR" dirty="0" smtClean="0"/>
              <a:t> </a:t>
            </a:r>
            <a:r>
              <a:rPr lang="en-US" altLang="ko-KR" dirty="0"/>
              <a:t>40</a:t>
            </a:r>
            <a:r>
              <a:rPr lang="ko-KR" altLang="ko-KR" dirty="0"/>
              <a:t>개일 </a:t>
            </a:r>
            <a:r>
              <a:rPr lang="ko-KR" altLang="ko-KR" dirty="0" smtClean="0"/>
              <a:t>때 다운로드</a:t>
            </a:r>
            <a:r>
              <a:rPr lang="en-US" altLang="ko-KR" dirty="0" smtClean="0"/>
              <a:t> </a:t>
            </a:r>
            <a:r>
              <a:rPr lang="ko-KR" altLang="en-US" dirty="0" smtClean="0"/>
              <a:t>크기가 </a:t>
            </a:r>
            <a:r>
              <a:rPr lang="ko-KR" altLang="ko-KR" dirty="0"/>
              <a:t>작아질수록 </a:t>
            </a:r>
            <a:r>
              <a:rPr lang="en-US" altLang="ko-KR" dirty="0" err="1"/>
              <a:t>onload</a:t>
            </a:r>
            <a:r>
              <a:rPr lang="en-US" altLang="ko-KR" dirty="0"/>
              <a:t> </a:t>
            </a:r>
            <a:r>
              <a:rPr lang="ko-KR" altLang="ko-KR" dirty="0" smtClean="0"/>
              <a:t>발생 </a:t>
            </a:r>
            <a:r>
              <a:rPr lang="ko-KR" altLang="ko-KR" dirty="0"/>
              <a:t>시간이 단축되지만 </a:t>
            </a:r>
            <a:r>
              <a:rPr lang="ko-KR" altLang="ko-KR" dirty="0" err="1"/>
              <a:t>단축율은</a:t>
            </a:r>
            <a:r>
              <a:rPr lang="ko-KR" altLang="ko-KR" dirty="0"/>
              <a:t> 낮다</a:t>
            </a:r>
            <a:r>
              <a:rPr lang="en-US" altLang="ko-KR" dirty="0"/>
              <a:t>.</a:t>
            </a:r>
            <a:endParaRPr lang="ko-KR" altLang="ko-KR" dirty="0"/>
          </a:p>
        </p:txBody>
      </p:sp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476135079"/>
              </p:ext>
            </p:extLst>
          </p:nvPr>
        </p:nvGraphicFramePr>
        <p:xfrm>
          <a:off x="611560" y="5445224"/>
          <a:ext cx="8064897" cy="95605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11348"/>
                <a:gridCol w="856492"/>
                <a:gridCol w="884488"/>
                <a:gridCol w="830109"/>
                <a:gridCol w="826075"/>
                <a:gridCol w="890135"/>
                <a:gridCol w="858105"/>
                <a:gridCol w="858105"/>
                <a:gridCol w="850040"/>
              </a:tblGrid>
              <a:tr h="54360">
                <a:tc>
                  <a:txBody>
                    <a:bodyPr/>
                    <a:lstStyle/>
                    <a:p>
                      <a:pPr indent="150495" algn="ctr" latinLnBrk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 b="1" kern="100" dirty="0">
                          <a:effectLst/>
                          <a:latin typeface="나눔고딕"/>
                          <a:cs typeface="Rix고딕 L"/>
                        </a:rPr>
                        <a:t> </a:t>
                      </a:r>
                      <a:endParaRPr lang="ko-KR" sz="900" kern="100" dirty="0">
                        <a:effectLst/>
                        <a:latin typeface="Rix고딕 L"/>
                        <a:cs typeface="Rix고딕 L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457200" algn="r">
                        <a:lnSpc>
                          <a:spcPct val="130000"/>
                        </a:lnSpc>
                        <a:spcAft>
                          <a:spcPts val="0"/>
                        </a:spcAft>
                        <a:tabLst>
                          <a:tab pos="4286250" algn="l"/>
                        </a:tabLst>
                      </a:pPr>
                      <a:r>
                        <a:rPr lang="en-US" sz="900" b="1">
                          <a:effectLst/>
                          <a:latin typeface="나눔고딕"/>
                          <a:cs typeface="Rix고딕 L"/>
                        </a:rPr>
                        <a:t>100Mbps</a:t>
                      </a:r>
                      <a:endParaRPr lang="ko-KR" sz="900">
                        <a:effectLst/>
                        <a:latin typeface="나눔고딕"/>
                        <a:cs typeface="Rix고딕 L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457200" algn="r">
                        <a:lnSpc>
                          <a:spcPct val="130000"/>
                        </a:lnSpc>
                        <a:spcAft>
                          <a:spcPts val="0"/>
                        </a:spcAft>
                        <a:tabLst>
                          <a:tab pos="4286250" algn="l"/>
                        </a:tabLst>
                      </a:pPr>
                      <a:r>
                        <a:rPr lang="en-US" sz="900" b="1">
                          <a:effectLst/>
                          <a:latin typeface="나눔고딕"/>
                          <a:cs typeface="Rix고딕 L"/>
                        </a:rPr>
                        <a:t>2Mbps</a:t>
                      </a:r>
                      <a:endParaRPr lang="ko-KR" sz="900">
                        <a:effectLst/>
                        <a:latin typeface="나눔고딕"/>
                        <a:cs typeface="Rix고딕 L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457200" algn="r">
                        <a:lnSpc>
                          <a:spcPct val="130000"/>
                        </a:lnSpc>
                        <a:spcAft>
                          <a:spcPts val="0"/>
                        </a:spcAft>
                        <a:tabLst>
                          <a:tab pos="4286250" algn="l"/>
                        </a:tabLst>
                      </a:pPr>
                      <a:r>
                        <a:rPr lang="en-US" sz="900" b="1">
                          <a:effectLst/>
                          <a:latin typeface="나눔고딕"/>
                          <a:cs typeface="Rix고딕 L"/>
                        </a:rPr>
                        <a:t>100Mbps</a:t>
                      </a:r>
                      <a:endParaRPr lang="ko-KR" sz="900">
                        <a:effectLst/>
                        <a:latin typeface="나눔고딕"/>
                        <a:cs typeface="Rix고딕 L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457200" algn="r">
                        <a:lnSpc>
                          <a:spcPct val="130000"/>
                        </a:lnSpc>
                        <a:spcAft>
                          <a:spcPts val="0"/>
                        </a:spcAft>
                        <a:tabLst>
                          <a:tab pos="4286250" algn="l"/>
                        </a:tabLst>
                      </a:pPr>
                      <a:r>
                        <a:rPr lang="en-US" sz="900" b="1">
                          <a:effectLst/>
                          <a:latin typeface="나눔고딕"/>
                          <a:cs typeface="Rix고딕 L"/>
                        </a:rPr>
                        <a:t>2Mbps</a:t>
                      </a:r>
                      <a:endParaRPr lang="ko-KR" sz="900">
                        <a:effectLst/>
                        <a:latin typeface="나눔고딕"/>
                        <a:cs typeface="Rix고딕 L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457200" algn="r">
                        <a:lnSpc>
                          <a:spcPct val="130000"/>
                        </a:lnSpc>
                        <a:spcAft>
                          <a:spcPts val="0"/>
                        </a:spcAft>
                        <a:tabLst>
                          <a:tab pos="4286250" algn="l"/>
                        </a:tabLst>
                      </a:pPr>
                      <a:r>
                        <a:rPr lang="en-US" sz="900" b="1">
                          <a:effectLst/>
                          <a:latin typeface="나눔고딕"/>
                          <a:cs typeface="Rix고딕 L"/>
                        </a:rPr>
                        <a:t>100Mbps</a:t>
                      </a:r>
                      <a:endParaRPr lang="ko-KR" sz="900">
                        <a:effectLst/>
                        <a:latin typeface="나눔고딕"/>
                        <a:cs typeface="Rix고딕 L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457200" algn="r">
                        <a:lnSpc>
                          <a:spcPct val="130000"/>
                        </a:lnSpc>
                        <a:spcAft>
                          <a:spcPts val="0"/>
                        </a:spcAft>
                        <a:tabLst>
                          <a:tab pos="4286250" algn="l"/>
                        </a:tabLst>
                      </a:pPr>
                      <a:r>
                        <a:rPr lang="en-US" sz="900" b="1">
                          <a:effectLst/>
                          <a:latin typeface="나눔고딕"/>
                          <a:cs typeface="Rix고딕 L"/>
                        </a:rPr>
                        <a:t>2Mbps</a:t>
                      </a:r>
                      <a:endParaRPr lang="ko-KR" sz="900">
                        <a:effectLst/>
                        <a:latin typeface="나눔고딕"/>
                        <a:cs typeface="Rix고딕 L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457200" algn="r">
                        <a:lnSpc>
                          <a:spcPct val="130000"/>
                        </a:lnSpc>
                        <a:spcAft>
                          <a:spcPts val="0"/>
                        </a:spcAft>
                        <a:tabLst>
                          <a:tab pos="4286250" algn="l"/>
                        </a:tabLst>
                      </a:pPr>
                      <a:r>
                        <a:rPr lang="en-US" sz="900" b="1">
                          <a:effectLst/>
                          <a:latin typeface="나눔고딕"/>
                          <a:cs typeface="Rix고딕 L"/>
                        </a:rPr>
                        <a:t>100Mbps</a:t>
                      </a:r>
                      <a:endParaRPr lang="ko-KR" sz="900">
                        <a:effectLst/>
                        <a:latin typeface="나눔고딕"/>
                        <a:cs typeface="Rix고딕 L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457200" algn="r">
                        <a:lnSpc>
                          <a:spcPct val="130000"/>
                        </a:lnSpc>
                        <a:spcAft>
                          <a:spcPts val="0"/>
                        </a:spcAft>
                        <a:tabLst>
                          <a:tab pos="4286250" algn="l"/>
                        </a:tabLst>
                      </a:pPr>
                      <a:r>
                        <a:rPr lang="en-US" sz="900" b="1" dirty="0">
                          <a:effectLst/>
                          <a:latin typeface="나눔고딕"/>
                          <a:cs typeface="Rix고딕 L"/>
                        </a:rPr>
                        <a:t>2Mbps</a:t>
                      </a:r>
                      <a:endParaRPr lang="ko-KR" sz="900" dirty="0">
                        <a:effectLst/>
                        <a:latin typeface="나눔고딕"/>
                        <a:cs typeface="Rix고딕 L"/>
                      </a:endParaRPr>
                    </a:p>
                  </a:txBody>
                  <a:tcPr marL="17780" marR="17780" marT="0" marB="0" anchor="ctr"/>
                </a:tc>
              </a:tr>
              <a:tr h="299720">
                <a:tc>
                  <a:txBody>
                    <a:bodyPr/>
                    <a:lstStyle/>
                    <a:p>
                      <a:pPr marL="119380">
                        <a:lnSpc>
                          <a:spcPct val="130000"/>
                        </a:lnSpc>
                        <a:spcAft>
                          <a:spcPts val="0"/>
                        </a:spcAft>
                        <a:tabLst>
                          <a:tab pos="4286250" algn="l"/>
                        </a:tabLst>
                      </a:pPr>
                      <a:r>
                        <a:rPr lang="en-US" sz="900" b="1">
                          <a:effectLst/>
                          <a:latin typeface="나눔고딕"/>
                          <a:cs typeface="Rix고딕 L"/>
                        </a:rPr>
                        <a:t>20 requests</a:t>
                      </a:r>
                      <a:endParaRPr lang="ko-KR" sz="900">
                        <a:effectLst/>
                        <a:latin typeface="나눔고딕"/>
                        <a:cs typeface="Rix고딕 L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457200" algn="r">
                        <a:lnSpc>
                          <a:spcPct val="130000"/>
                        </a:lnSpc>
                        <a:spcAft>
                          <a:spcPts val="0"/>
                        </a:spcAft>
                        <a:tabLst>
                          <a:tab pos="4286250" algn="l"/>
                        </a:tabLs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나눔고딕"/>
                          <a:cs typeface="Rix고딕 L"/>
                        </a:rPr>
                        <a:t>392</a:t>
                      </a:r>
                      <a:endParaRPr lang="ko-KR" sz="900">
                        <a:effectLst/>
                        <a:latin typeface="나눔고딕"/>
                        <a:cs typeface="Rix고딕 L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457200" algn="r">
                        <a:lnSpc>
                          <a:spcPct val="130000"/>
                        </a:lnSpc>
                        <a:spcAft>
                          <a:spcPts val="0"/>
                        </a:spcAft>
                        <a:tabLst>
                          <a:tab pos="4286250" algn="l"/>
                        </a:tabLs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나눔고딕"/>
                          <a:cs typeface="Rix고딕 L"/>
                        </a:rPr>
                        <a:t>7,341</a:t>
                      </a:r>
                      <a:endParaRPr lang="ko-KR" sz="900">
                        <a:effectLst/>
                        <a:latin typeface="나눔고딕"/>
                        <a:cs typeface="Rix고딕 L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457200" algn="r">
                        <a:lnSpc>
                          <a:spcPct val="130000"/>
                        </a:lnSpc>
                        <a:spcAft>
                          <a:spcPts val="0"/>
                        </a:spcAft>
                        <a:tabLst>
                          <a:tab pos="4286250" algn="l"/>
                        </a:tabLs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나눔고딕"/>
                          <a:cs typeface="Rix고딕 L"/>
                        </a:rPr>
                        <a:t>273</a:t>
                      </a:r>
                      <a:endParaRPr lang="ko-KR" sz="900">
                        <a:effectLst/>
                        <a:latin typeface="나눔고딕"/>
                        <a:cs typeface="Rix고딕 L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457200" algn="r">
                        <a:lnSpc>
                          <a:spcPct val="130000"/>
                        </a:lnSpc>
                        <a:spcAft>
                          <a:spcPts val="0"/>
                        </a:spcAft>
                        <a:tabLst>
                          <a:tab pos="4286250" algn="l"/>
                        </a:tabLs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나눔고딕"/>
                          <a:cs typeface="Rix고딕 L"/>
                        </a:rPr>
                        <a:t>5,140</a:t>
                      </a:r>
                      <a:endParaRPr lang="ko-KR" sz="900">
                        <a:effectLst/>
                        <a:latin typeface="나눔고딕"/>
                        <a:cs typeface="Rix고딕 L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457200" algn="r">
                        <a:lnSpc>
                          <a:spcPct val="130000"/>
                        </a:lnSpc>
                        <a:spcAft>
                          <a:spcPts val="0"/>
                        </a:spcAft>
                        <a:tabLst>
                          <a:tab pos="4286250" algn="l"/>
                        </a:tabLs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나눔고딕"/>
                          <a:cs typeface="Rix고딕 L"/>
                        </a:rPr>
                        <a:t>247</a:t>
                      </a:r>
                      <a:endParaRPr lang="ko-KR" sz="900">
                        <a:effectLst/>
                        <a:latin typeface="나눔고딕"/>
                        <a:cs typeface="Rix고딕 L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457200" algn="r">
                        <a:lnSpc>
                          <a:spcPct val="130000"/>
                        </a:lnSpc>
                        <a:spcAft>
                          <a:spcPts val="0"/>
                        </a:spcAft>
                        <a:tabLst>
                          <a:tab pos="4286250" algn="l"/>
                        </a:tabLs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나눔고딕"/>
                          <a:cs typeface="Rix고딕 L"/>
                        </a:rPr>
                        <a:t>4,922</a:t>
                      </a:r>
                      <a:endParaRPr lang="ko-KR" sz="900">
                        <a:effectLst/>
                        <a:latin typeface="나눔고딕"/>
                        <a:cs typeface="Rix고딕 L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457200" algn="r">
                        <a:lnSpc>
                          <a:spcPct val="130000"/>
                        </a:lnSpc>
                        <a:spcAft>
                          <a:spcPts val="0"/>
                        </a:spcAft>
                        <a:tabLst>
                          <a:tab pos="4286250" algn="l"/>
                        </a:tabLs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나눔고딕"/>
                          <a:cs typeface="Rix고딕 L"/>
                        </a:rPr>
                        <a:t>244</a:t>
                      </a:r>
                      <a:endParaRPr lang="ko-KR" sz="900">
                        <a:effectLst/>
                        <a:latin typeface="나눔고딕"/>
                        <a:cs typeface="Rix고딕 L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457200" algn="r">
                        <a:lnSpc>
                          <a:spcPct val="130000"/>
                        </a:lnSpc>
                        <a:spcAft>
                          <a:spcPts val="0"/>
                        </a:spcAft>
                        <a:tabLst>
                          <a:tab pos="4286250" algn="l"/>
                        </a:tabLs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나눔고딕"/>
                          <a:cs typeface="Rix고딕 L"/>
                        </a:rPr>
                        <a:t>3,505</a:t>
                      </a:r>
                      <a:endParaRPr lang="ko-KR" sz="900">
                        <a:effectLst/>
                        <a:latin typeface="나눔고딕"/>
                        <a:cs typeface="Rix고딕 L"/>
                      </a:endParaRPr>
                    </a:p>
                  </a:txBody>
                  <a:tcPr marL="17780" marR="17780" marT="0" marB="0" anchor="ctr"/>
                </a:tc>
              </a:tr>
              <a:tr h="299720">
                <a:tc>
                  <a:txBody>
                    <a:bodyPr/>
                    <a:lstStyle/>
                    <a:p>
                      <a:pPr marL="119380">
                        <a:lnSpc>
                          <a:spcPct val="130000"/>
                        </a:lnSpc>
                        <a:spcAft>
                          <a:spcPts val="0"/>
                        </a:spcAft>
                        <a:tabLst>
                          <a:tab pos="4286250" algn="l"/>
                        </a:tabLst>
                      </a:pPr>
                      <a:r>
                        <a:rPr lang="en-US" sz="900" b="1">
                          <a:effectLst/>
                          <a:latin typeface="나눔고딕"/>
                          <a:cs typeface="Rix고딕 L"/>
                        </a:rPr>
                        <a:t>40 requests</a:t>
                      </a:r>
                      <a:endParaRPr lang="ko-KR" sz="900">
                        <a:effectLst/>
                        <a:latin typeface="나눔고딕"/>
                        <a:cs typeface="Rix고딕 L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457200" algn="r">
                        <a:lnSpc>
                          <a:spcPct val="130000"/>
                        </a:lnSpc>
                        <a:spcAft>
                          <a:spcPts val="0"/>
                        </a:spcAft>
                        <a:tabLst>
                          <a:tab pos="4286250" algn="l"/>
                        </a:tabLs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나눔고딕"/>
                          <a:cs typeface="Rix고딕 L"/>
                        </a:rPr>
                        <a:t>348</a:t>
                      </a:r>
                      <a:endParaRPr lang="ko-KR" sz="900">
                        <a:effectLst/>
                        <a:latin typeface="나눔고딕"/>
                        <a:cs typeface="Rix고딕 L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457200" algn="r">
                        <a:lnSpc>
                          <a:spcPct val="130000"/>
                        </a:lnSpc>
                        <a:spcAft>
                          <a:spcPts val="0"/>
                        </a:spcAft>
                        <a:tabLst>
                          <a:tab pos="4286250" algn="l"/>
                        </a:tabLs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나눔고딕"/>
                          <a:cs typeface="Rix고딕 L"/>
                        </a:rPr>
                        <a:t>7,260</a:t>
                      </a:r>
                      <a:endParaRPr lang="ko-KR" sz="900">
                        <a:effectLst/>
                        <a:latin typeface="나눔고딕"/>
                        <a:cs typeface="Rix고딕 L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457200" algn="r">
                        <a:lnSpc>
                          <a:spcPct val="130000"/>
                        </a:lnSpc>
                        <a:spcAft>
                          <a:spcPts val="0"/>
                        </a:spcAft>
                        <a:tabLst>
                          <a:tab pos="4286250" algn="l"/>
                        </a:tabLs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나눔고딕"/>
                          <a:cs typeface="Rix고딕 L"/>
                        </a:rPr>
                        <a:t>413</a:t>
                      </a:r>
                      <a:endParaRPr lang="ko-KR" sz="900">
                        <a:effectLst/>
                        <a:latin typeface="나눔고딕"/>
                        <a:cs typeface="Rix고딕 L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457200" algn="r">
                        <a:lnSpc>
                          <a:spcPct val="130000"/>
                        </a:lnSpc>
                        <a:spcAft>
                          <a:spcPts val="0"/>
                        </a:spcAft>
                        <a:tabLst>
                          <a:tab pos="4286250" algn="l"/>
                        </a:tabLs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나눔고딕"/>
                          <a:cs typeface="Rix고딕 L"/>
                        </a:rPr>
                        <a:t>7,078</a:t>
                      </a:r>
                      <a:endParaRPr lang="ko-KR" sz="900">
                        <a:effectLst/>
                        <a:latin typeface="나눔고딕"/>
                        <a:cs typeface="Rix고딕 L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457200" algn="r">
                        <a:lnSpc>
                          <a:spcPct val="130000"/>
                        </a:lnSpc>
                        <a:spcAft>
                          <a:spcPts val="0"/>
                        </a:spcAft>
                        <a:tabLst>
                          <a:tab pos="4286250" algn="l"/>
                        </a:tabLs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나눔고딕"/>
                          <a:cs typeface="Rix고딕 L"/>
                        </a:rPr>
                        <a:t>362</a:t>
                      </a:r>
                      <a:endParaRPr lang="ko-KR" sz="900">
                        <a:effectLst/>
                        <a:latin typeface="나눔고딕"/>
                        <a:cs typeface="Rix고딕 L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457200" algn="r">
                        <a:lnSpc>
                          <a:spcPct val="130000"/>
                        </a:lnSpc>
                        <a:spcAft>
                          <a:spcPts val="0"/>
                        </a:spcAft>
                        <a:tabLst>
                          <a:tab pos="4286250" algn="l"/>
                        </a:tabLs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나눔고딕"/>
                          <a:cs typeface="Rix고딕 L"/>
                        </a:rPr>
                        <a:t>6,044</a:t>
                      </a:r>
                      <a:endParaRPr lang="ko-KR" sz="900">
                        <a:effectLst/>
                        <a:latin typeface="나눔고딕"/>
                        <a:cs typeface="Rix고딕 L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457200" algn="r">
                        <a:lnSpc>
                          <a:spcPct val="130000"/>
                        </a:lnSpc>
                        <a:spcAft>
                          <a:spcPts val="0"/>
                        </a:spcAft>
                        <a:tabLst>
                          <a:tab pos="4286250" algn="l"/>
                        </a:tabLs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나눔고딕"/>
                          <a:cs typeface="Rix고딕 L"/>
                        </a:rPr>
                        <a:t>340</a:t>
                      </a:r>
                      <a:endParaRPr lang="ko-KR" sz="900">
                        <a:effectLst/>
                        <a:latin typeface="나눔고딕"/>
                        <a:cs typeface="Rix고딕 L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457200" algn="r">
                        <a:lnSpc>
                          <a:spcPct val="130000"/>
                        </a:lnSpc>
                        <a:spcAft>
                          <a:spcPts val="0"/>
                        </a:spcAft>
                        <a:tabLst>
                          <a:tab pos="4286250" algn="l"/>
                        </a:tabLst>
                      </a:pPr>
                      <a:r>
                        <a:rPr lang="en-US" sz="900" dirty="0">
                          <a:solidFill>
                            <a:srgbClr val="000000"/>
                          </a:solidFill>
                          <a:effectLst/>
                          <a:latin typeface="나눔고딕"/>
                          <a:cs typeface="Rix고딕 L"/>
                        </a:rPr>
                        <a:t>5,796</a:t>
                      </a:r>
                      <a:endParaRPr lang="ko-KR" sz="900" dirty="0">
                        <a:effectLst/>
                        <a:latin typeface="나눔고딕"/>
                        <a:cs typeface="Rix고딕 L"/>
                      </a:endParaRPr>
                    </a:p>
                  </a:txBody>
                  <a:tcPr marL="17780" marR="17780" marT="0" marB="0" anchor="ctr"/>
                </a:tc>
              </a:tr>
            </a:tbl>
          </a:graphicData>
        </a:graphic>
      </p:graphicFrame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643091784"/>
              </p:ext>
            </p:extLst>
          </p:nvPr>
        </p:nvGraphicFramePr>
        <p:xfrm>
          <a:off x="1835696" y="5157192"/>
          <a:ext cx="6840760" cy="2997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728192"/>
                <a:gridCol w="1656184"/>
                <a:gridCol w="1746194"/>
                <a:gridCol w="1710190"/>
              </a:tblGrid>
              <a:tr h="299720">
                <a:tc>
                  <a:txBody>
                    <a:bodyPr/>
                    <a:lstStyle/>
                    <a:p>
                      <a:pPr marL="457200" algn="ctr">
                        <a:lnSpc>
                          <a:spcPct val="130000"/>
                        </a:lnSpc>
                        <a:spcAft>
                          <a:spcPts val="0"/>
                        </a:spcAft>
                        <a:tabLst>
                          <a:tab pos="4286250" algn="l"/>
                        </a:tabLst>
                      </a:pPr>
                      <a:r>
                        <a:rPr lang="en-US" sz="900" b="1">
                          <a:effectLst/>
                          <a:latin typeface="나눔고딕"/>
                          <a:cs typeface="Rix고딕 L"/>
                        </a:rPr>
                        <a:t>800kb</a:t>
                      </a:r>
                      <a:endParaRPr lang="ko-KR" sz="900">
                        <a:effectLst/>
                        <a:latin typeface="나눔고딕"/>
                        <a:cs typeface="Rix고딕 L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30000"/>
                        </a:lnSpc>
                        <a:spcAft>
                          <a:spcPts val="0"/>
                        </a:spcAft>
                        <a:tabLst>
                          <a:tab pos="4286250" algn="l"/>
                        </a:tabLst>
                      </a:pPr>
                      <a:r>
                        <a:rPr lang="en-US" sz="900" b="1">
                          <a:effectLst/>
                          <a:latin typeface="나눔고딕"/>
                          <a:cs typeface="Rix고딕 L"/>
                        </a:rPr>
                        <a:t>400kb</a:t>
                      </a:r>
                      <a:endParaRPr lang="ko-KR" sz="900">
                        <a:effectLst/>
                        <a:latin typeface="나눔고딕"/>
                        <a:cs typeface="Rix고딕 L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30000"/>
                        </a:lnSpc>
                        <a:spcAft>
                          <a:spcPts val="0"/>
                        </a:spcAft>
                        <a:tabLst>
                          <a:tab pos="4286250" algn="l"/>
                        </a:tabLst>
                      </a:pPr>
                      <a:r>
                        <a:rPr lang="en-US" sz="900" b="1">
                          <a:effectLst/>
                          <a:latin typeface="나눔고딕"/>
                          <a:cs typeface="Rix고딕 L"/>
                        </a:rPr>
                        <a:t>200kb</a:t>
                      </a:r>
                      <a:endParaRPr lang="ko-KR" sz="900">
                        <a:effectLst/>
                        <a:latin typeface="나눔고딕"/>
                        <a:cs typeface="Rix고딕 L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30000"/>
                        </a:lnSpc>
                        <a:spcAft>
                          <a:spcPts val="0"/>
                        </a:spcAft>
                        <a:tabLst>
                          <a:tab pos="4286250" algn="l"/>
                        </a:tabLst>
                      </a:pPr>
                      <a:r>
                        <a:rPr lang="en-US" sz="900" b="1" dirty="0">
                          <a:effectLst/>
                          <a:latin typeface="나눔고딕"/>
                          <a:cs typeface="Rix고딕 L"/>
                        </a:rPr>
                        <a:t>100kb</a:t>
                      </a:r>
                      <a:endParaRPr lang="ko-KR" sz="900" dirty="0">
                        <a:effectLst/>
                        <a:latin typeface="나눔고딕"/>
                        <a:cs typeface="Rix고딕 L"/>
                      </a:endParaRPr>
                    </a:p>
                  </a:txBody>
                  <a:tcPr marL="17780" marR="17780" marT="0" marB="0" anchor="ctr"/>
                </a:tc>
              </a:tr>
            </a:tbl>
          </a:graphicData>
        </a:graphic>
      </p:graphicFrame>
      <p:graphicFrame>
        <p:nvGraphicFramePr>
          <p:cNvPr id="11" name="차트 10"/>
          <p:cNvGraphicFramePr/>
          <p:nvPr>
            <p:extLst>
              <p:ext uri="{D42A27DB-BD31-4B8C-83A1-F6EECF244321}">
                <p14:modId xmlns:p14="http://schemas.microsoft.com/office/powerpoint/2010/main" xmlns="" val="1104901406"/>
              </p:ext>
            </p:extLst>
          </p:nvPr>
        </p:nvGraphicFramePr>
        <p:xfrm>
          <a:off x="5580112" y="2276872"/>
          <a:ext cx="3095409" cy="28622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xmlns="" val="260975146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파일 요청 줄이기</a:t>
            </a:r>
            <a:r>
              <a:rPr lang="en-US" altLang="ko-KR" dirty="0" smtClean="0"/>
              <a:t>(</a:t>
            </a:r>
            <a:r>
              <a:rPr lang="en-US" altLang="ko-KR" dirty="0" err="1"/>
              <a:t>Cont</a:t>
            </a:r>
            <a:r>
              <a:rPr lang="en-US" altLang="ko-KR" dirty="0"/>
              <a:t>’)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1"/>
          </p:nvPr>
        </p:nvSpPr>
        <p:spPr>
          <a:xfrm>
            <a:off x="928662" y="642918"/>
            <a:ext cx="7171730" cy="357189"/>
          </a:xfrm>
        </p:spPr>
        <p:txBody>
          <a:bodyPr/>
          <a:lstStyle/>
          <a:p>
            <a:r>
              <a:rPr lang="en-US" altLang="ko-KR" dirty="0" smtClean="0"/>
              <a:t>CSS Sprites – </a:t>
            </a:r>
            <a:r>
              <a:rPr lang="ko-KR" altLang="en-US" dirty="0" smtClean="0"/>
              <a:t>실험분석</a:t>
            </a:r>
            <a:endParaRPr lang="en-US" altLang="ko-KR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4.2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내용 개체 틀 1"/>
          <p:cNvSpPr>
            <a:spLocks noGrp="1"/>
          </p:cNvSpPr>
          <p:nvPr>
            <p:ph sz="quarter" idx="10"/>
          </p:nvPr>
        </p:nvSpPr>
        <p:spPr>
          <a:xfrm>
            <a:off x="395535" y="1196752"/>
            <a:ext cx="8496945" cy="5112568"/>
          </a:xfrm>
        </p:spPr>
        <p:txBody>
          <a:bodyPr>
            <a:noAutofit/>
          </a:bodyPr>
          <a:lstStyle/>
          <a:p>
            <a:pPr marL="266700" indent="-266700"/>
            <a:r>
              <a:rPr lang="ko-KR" altLang="ko-KR" dirty="0" smtClean="0"/>
              <a:t>파일 </a:t>
            </a:r>
            <a:r>
              <a:rPr lang="ko-KR" altLang="ko-KR" dirty="0"/>
              <a:t>크기를 줄이는 것과 파일 요청 수를 줄이는 것 모두 성능 개선 효과가 있다</a:t>
            </a:r>
            <a:r>
              <a:rPr lang="en-US" altLang="ko-KR" dirty="0"/>
              <a:t>.</a:t>
            </a:r>
            <a:endParaRPr lang="ko-KR" altLang="ko-KR" dirty="0"/>
          </a:p>
          <a:p>
            <a:pPr marL="266700" lvl="0" indent="-266700"/>
            <a:r>
              <a:rPr lang="ko-KR" altLang="ko-KR" dirty="0" smtClean="0"/>
              <a:t>파일 </a:t>
            </a:r>
            <a:r>
              <a:rPr lang="ko-KR" altLang="ko-KR" dirty="0"/>
              <a:t>요청 수를 줄이는 것은 모든 환경에서 성능 개선 효과가 있고 특히 </a:t>
            </a:r>
            <a:r>
              <a:rPr lang="ko-KR" altLang="ko-KR" dirty="0" err="1"/>
              <a:t>저성능</a:t>
            </a:r>
            <a:r>
              <a:rPr lang="en-US" altLang="ko-KR" dirty="0"/>
              <a:t> PC, </a:t>
            </a:r>
            <a:r>
              <a:rPr lang="ko-KR" altLang="ko-KR" dirty="0"/>
              <a:t>느린 네트워크 환경에서 성능 개선 효과가 더 좋다</a:t>
            </a:r>
            <a:r>
              <a:rPr lang="en-US" altLang="ko-KR" dirty="0"/>
              <a:t>.</a:t>
            </a:r>
            <a:endParaRPr lang="ko-KR" altLang="ko-KR" dirty="0"/>
          </a:p>
          <a:p>
            <a:pPr marL="266700" lvl="0" indent="-266700"/>
            <a:r>
              <a:rPr lang="ko-KR" altLang="ko-KR" dirty="0" smtClean="0"/>
              <a:t>파일 </a:t>
            </a:r>
            <a:r>
              <a:rPr lang="ko-KR" altLang="ko-KR" dirty="0"/>
              <a:t>크기를 줄이는 것은 </a:t>
            </a:r>
            <a:r>
              <a:rPr lang="en-US" altLang="ko-KR" dirty="0"/>
              <a:t>PC </a:t>
            </a:r>
            <a:r>
              <a:rPr lang="ko-KR" altLang="ko-KR" dirty="0"/>
              <a:t>성능과 네트워크 속도의 조합에 따라 성능 개선 효과가 다르다</a:t>
            </a:r>
            <a:r>
              <a:rPr lang="en-US" altLang="ko-KR" dirty="0"/>
              <a:t>.</a:t>
            </a:r>
            <a:endParaRPr lang="ko-KR" altLang="ko-KR" dirty="0"/>
          </a:p>
          <a:p>
            <a:pPr marL="266700" indent="-266700"/>
            <a:r>
              <a:rPr lang="ko-KR" altLang="ko-KR" dirty="0" smtClean="0"/>
              <a:t>여러 </a:t>
            </a:r>
            <a:r>
              <a:rPr lang="ko-KR" altLang="ko-KR" dirty="0"/>
              <a:t>개의 이미지를 하나의 이미지로 합쳐서 이미지 파일 요청 수를 줄일 수 있는 </a:t>
            </a:r>
            <a:r>
              <a:rPr lang="en-US" altLang="ko-KR" dirty="0"/>
              <a:t>CSS Sprites</a:t>
            </a:r>
            <a:r>
              <a:rPr lang="ko-KR" altLang="ko-KR" dirty="0"/>
              <a:t>는 모든 환경에서 성능 개선 효과를 볼 수 있다</a:t>
            </a:r>
            <a:r>
              <a:rPr lang="en-US" altLang="ko-KR" dirty="0"/>
              <a:t>.</a:t>
            </a:r>
            <a:endParaRPr lang="ko-KR" altLang="ko-KR" dirty="0"/>
          </a:p>
        </p:txBody>
      </p:sp>
    </p:spTree>
    <p:extLst>
      <p:ext uri="{BB962C8B-B14F-4D97-AF65-F5344CB8AC3E}">
        <p14:creationId xmlns:p14="http://schemas.microsoft.com/office/powerpoint/2010/main" xmlns="" val="370216196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파일 요청 줄이기</a:t>
            </a:r>
            <a:r>
              <a:rPr lang="en-US" altLang="ko-KR" dirty="0" smtClean="0"/>
              <a:t>(</a:t>
            </a:r>
            <a:r>
              <a:rPr lang="en-US" altLang="ko-KR" dirty="0" err="1"/>
              <a:t>Cont</a:t>
            </a:r>
            <a:r>
              <a:rPr lang="en-US" altLang="ko-KR" dirty="0"/>
              <a:t>’)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1"/>
          </p:nvPr>
        </p:nvSpPr>
        <p:spPr>
          <a:xfrm>
            <a:off x="928662" y="642918"/>
            <a:ext cx="7171730" cy="357189"/>
          </a:xfrm>
        </p:spPr>
        <p:txBody>
          <a:bodyPr/>
          <a:lstStyle/>
          <a:p>
            <a:r>
              <a:rPr lang="en-US" altLang="ko-KR" dirty="0" smtClean="0"/>
              <a:t>CSS Sprites – </a:t>
            </a:r>
            <a:r>
              <a:rPr lang="ko-KR" altLang="en-US" dirty="0" smtClean="0"/>
              <a:t>단</a:t>
            </a:r>
            <a:r>
              <a:rPr lang="ko-KR" altLang="en-US" dirty="0"/>
              <a:t>점</a:t>
            </a:r>
            <a:endParaRPr lang="en-US" altLang="ko-KR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4.2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내용 개체 틀 1"/>
          <p:cNvSpPr>
            <a:spLocks noGrp="1"/>
          </p:cNvSpPr>
          <p:nvPr>
            <p:ph sz="quarter" idx="10"/>
          </p:nvPr>
        </p:nvSpPr>
        <p:spPr>
          <a:xfrm>
            <a:off x="395535" y="1052736"/>
            <a:ext cx="8496945" cy="5256584"/>
          </a:xfrm>
        </p:spPr>
        <p:txBody>
          <a:bodyPr>
            <a:noAutofit/>
          </a:bodyPr>
          <a:lstStyle/>
          <a:p>
            <a:pPr marL="266700" lvl="0" indent="-266700"/>
            <a:r>
              <a:rPr lang="ko-KR" altLang="ko-KR" dirty="0" smtClean="0"/>
              <a:t>웹 </a:t>
            </a:r>
            <a:r>
              <a:rPr lang="ko-KR" altLang="ko-KR" dirty="0"/>
              <a:t>페이지를 인쇄할 때 배경이미지 브라우저 기본 설정이 배경인쇄로 선택 되어 있지 않아</a:t>
            </a:r>
            <a:r>
              <a:rPr lang="en-US" altLang="ko-KR" dirty="0"/>
              <a:t> CSS Sprites </a:t>
            </a:r>
            <a:r>
              <a:rPr lang="ko-KR" altLang="ko-KR" dirty="0"/>
              <a:t>방식을 적용한 이미지가 인쇄되지 않는다</a:t>
            </a:r>
            <a:r>
              <a:rPr lang="en-US" altLang="ko-KR" dirty="0"/>
              <a:t>. </a:t>
            </a:r>
            <a:endParaRPr lang="ko-KR" altLang="ko-KR" dirty="0"/>
          </a:p>
          <a:p>
            <a:pPr marL="266700" lvl="0" indent="-266700"/>
            <a:r>
              <a:rPr lang="ko-KR" altLang="ko-KR" dirty="0" err="1"/>
              <a:t>고대비</a:t>
            </a:r>
            <a:r>
              <a:rPr lang="ko-KR" altLang="ko-KR" dirty="0"/>
              <a:t> 모드에서 대체 </a:t>
            </a:r>
            <a:r>
              <a:rPr lang="ko-KR" altLang="ko-KR" dirty="0" err="1"/>
              <a:t>콘텐츠</a:t>
            </a:r>
            <a:r>
              <a:rPr lang="ko-KR" altLang="ko-KR" dirty="0"/>
              <a:t> 양이 많으면 확인이 어려운 점 등 웹 접근성과 서로 상쇄되는 부분이 있다</a:t>
            </a:r>
            <a:r>
              <a:rPr lang="en-US" altLang="ko-KR" dirty="0"/>
              <a:t>.</a:t>
            </a:r>
            <a:endParaRPr lang="ko-KR" altLang="ko-KR" dirty="0"/>
          </a:p>
          <a:p>
            <a:pPr marL="266700" lvl="0" indent="-266700"/>
            <a:r>
              <a:rPr lang="ko-KR" altLang="ko-KR" dirty="0" smtClean="0"/>
              <a:t>조합된 </a:t>
            </a:r>
            <a:r>
              <a:rPr lang="ko-KR" altLang="ko-KR" dirty="0"/>
              <a:t>이미지 판의 크기가 커지면 메모리 사용이 늘어나는 문제점도 있다</a:t>
            </a:r>
            <a:r>
              <a:rPr lang="en-US" altLang="ko-KR" dirty="0" smtClean="0"/>
              <a:t>.</a:t>
            </a:r>
          </a:p>
          <a:p>
            <a:pPr lvl="1"/>
            <a:r>
              <a:rPr lang="en-US" altLang="ko-KR" dirty="0" smtClean="0"/>
              <a:t> </a:t>
            </a:r>
            <a:r>
              <a:rPr lang="ko-KR" altLang="ko-KR" dirty="0" smtClean="0"/>
              <a:t>예를 </a:t>
            </a:r>
            <a:r>
              <a:rPr lang="ko-KR" altLang="ko-KR" dirty="0"/>
              <a:t>들면 가로</a:t>
            </a:r>
            <a:r>
              <a:rPr lang="en-US" altLang="ko-KR" dirty="0"/>
              <a:t>, </a:t>
            </a:r>
            <a:r>
              <a:rPr lang="ko-KR" altLang="ko-KR" dirty="0"/>
              <a:t>세로</a:t>
            </a:r>
            <a:r>
              <a:rPr lang="en-US" altLang="ko-KR" dirty="0"/>
              <a:t> 10</a:t>
            </a:r>
            <a:r>
              <a:rPr lang="ko-KR" altLang="ko-KR" dirty="0"/>
              <a:t>픽셀 크기의</a:t>
            </a:r>
            <a:r>
              <a:rPr lang="en-US" altLang="ko-KR" dirty="0"/>
              <a:t> 8</a:t>
            </a:r>
            <a:r>
              <a:rPr lang="ko-KR" altLang="ko-KR" dirty="0"/>
              <a:t>비트 이미지가</a:t>
            </a:r>
            <a:r>
              <a:rPr lang="en-US" altLang="ko-KR" dirty="0"/>
              <a:t> 1000</a:t>
            </a:r>
            <a:r>
              <a:rPr lang="ko-KR" altLang="ko-KR" dirty="0"/>
              <a:t>개 사용되면</a:t>
            </a:r>
            <a:r>
              <a:rPr lang="en-US" altLang="ko-KR" dirty="0"/>
              <a:t> 10*10*3*1000 = 300KB </a:t>
            </a:r>
            <a:r>
              <a:rPr lang="ko-KR" altLang="ko-KR" dirty="0"/>
              <a:t>이다</a:t>
            </a:r>
            <a:r>
              <a:rPr lang="en-US" altLang="ko-KR" dirty="0"/>
              <a:t>. </a:t>
            </a:r>
            <a:r>
              <a:rPr lang="ko-KR" altLang="ko-KR" dirty="0"/>
              <a:t>알파채널을 포함한 이미지이면</a:t>
            </a:r>
            <a:r>
              <a:rPr lang="en-US" altLang="ko-KR" dirty="0"/>
              <a:t> 10*10*4*1000 = 400KB</a:t>
            </a:r>
            <a:r>
              <a:rPr lang="ko-KR" altLang="ko-KR" dirty="0"/>
              <a:t>이다</a:t>
            </a:r>
            <a:r>
              <a:rPr lang="en-US" altLang="ko-KR" dirty="0"/>
              <a:t>. </a:t>
            </a:r>
            <a:endParaRPr lang="ko-KR" altLang="ko-KR" dirty="0"/>
          </a:p>
          <a:p>
            <a:pPr lvl="1"/>
            <a:r>
              <a:rPr lang="en-US" altLang="ko-KR" dirty="0"/>
              <a:t>1000</a:t>
            </a:r>
            <a:r>
              <a:rPr lang="ko-KR" altLang="ko-KR" dirty="0"/>
              <a:t>개 이미지를</a:t>
            </a:r>
            <a:r>
              <a:rPr lang="en-US" altLang="ko-KR" dirty="0"/>
              <a:t> CSS Sprites</a:t>
            </a:r>
            <a:r>
              <a:rPr lang="ko-KR" altLang="ko-KR" dirty="0"/>
              <a:t>를 적용하여</a:t>
            </a:r>
            <a:r>
              <a:rPr lang="en-US" altLang="ko-KR" dirty="0"/>
              <a:t> 1</a:t>
            </a:r>
            <a:r>
              <a:rPr lang="ko-KR" altLang="ko-KR" dirty="0"/>
              <a:t>개의 이미지로 만들 경우 </a:t>
            </a:r>
            <a:r>
              <a:rPr lang="en-US" altLang="ko-KR" dirty="0"/>
              <a:t>100</a:t>
            </a:r>
            <a:r>
              <a:rPr lang="ko-KR" altLang="ko-KR" dirty="0"/>
              <a:t>개씩</a:t>
            </a:r>
            <a:r>
              <a:rPr lang="en-US" altLang="ko-KR" dirty="0"/>
              <a:t> 10</a:t>
            </a:r>
            <a:r>
              <a:rPr lang="ko-KR" altLang="ko-KR" dirty="0"/>
              <a:t>줄로 배열하고 이미지간 여백을</a:t>
            </a:r>
            <a:r>
              <a:rPr lang="en-US" altLang="ko-KR" dirty="0"/>
              <a:t> 5</a:t>
            </a:r>
            <a:r>
              <a:rPr lang="ko-KR" altLang="ko-KR" dirty="0"/>
              <a:t>픽셀로 설정하면 가로 크기는 약</a:t>
            </a:r>
            <a:r>
              <a:rPr lang="en-US" altLang="ko-KR" dirty="0"/>
              <a:t> (100*10)+(5*99) = 1495</a:t>
            </a:r>
            <a:r>
              <a:rPr lang="ko-KR" altLang="ko-KR" dirty="0"/>
              <a:t>픽셀이 된다</a:t>
            </a:r>
            <a:r>
              <a:rPr lang="en-US" altLang="ko-KR" dirty="0"/>
              <a:t>. </a:t>
            </a:r>
            <a:r>
              <a:rPr lang="ko-KR" altLang="ko-KR" dirty="0"/>
              <a:t>세로 크기는 약</a:t>
            </a:r>
            <a:r>
              <a:rPr lang="en-US" altLang="ko-KR" dirty="0"/>
              <a:t> (10*10)+(5*9) = 145</a:t>
            </a:r>
            <a:r>
              <a:rPr lang="ko-KR" altLang="ko-KR" dirty="0"/>
              <a:t>픽셀이 된다</a:t>
            </a:r>
            <a:r>
              <a:rPr lang="en-US" altLang="ko-KR" dirty="0"/>
              <a:t>. </a:t>
            </a:r>
            <a:r>
              <a:rPr lang="ko-KR" altLang="ko-KR" dirty="0"/>
              <a:t>그럼 메모리 사용량은</a:t>
            </a:r>
            <a:r>
              <a:rPr lang="en-US" altLang="ko-KR" dirty="0"/>
              <a:t> 1495*145*3 = 650,325, </a:t>
            </a:r>
            <a:r>
              <a:rPr lang="ko-KR" altLang="ko-KR" dirty="0"/>
              <a:t>약</a:t>
            </a:r>
            <a:r>
              <a:rPr lang="en-US" altLang="ko-KR" dirty="0"/>
              <a:t> 650KB</a:t>
            </a:r>
            <a:r>
              <a:rPr lang="ko-KR" altLang="ko-KR" dirty="0"/>
              <a:t>가 된다</a:t>
            </a:r>
            <a:r>
              <a:rPr lang="en-US" altLang="ko-KR" dirty="0"/>
              <a:t>.</a:t>
            </a:r>
            <a:endParaRPr lang="ko-KR" altLang="ko-KR" dirty="0"/>
          </a:p>
          <a:p>
            <a:pPr lvl="1"/>
            <a:r>
              <a:rPr lang="en-US" altLang="ko-KR" dirty="0"/>
              <a:t>CSS Sprites</a:t>
            </a:r>
            <a:r>
              <a:rPr lang="ko-KR" altLang="ko-KR" dirty="0"/>
              <a:t>방식을 사용하기 전</a:t>
            </a:r>
            <a:r>
              <a:rPr lang="en-US" altLang="ko-KR" dirty="0"/>
              <a:t>, </a:t>
            </a:r>
            <a:r>
              <a:rPr lang="ko-KR" altLang="ko-KR" dirty="0"/>
              <a:t>후의 메모리 사용량은 약</a:t>
            </a:r>
            <a:r>
              <a:rPr lang="en-US" altLang="ko-KR" dirty="0"/>
              <a:t> 250KB </a:t>
            </a:r>
            <a:r>
              <a:rPr lang="ko-KR" altLang="ko-KR" dirty="0"/>
              <a:t>차이가 나며 약</a:t>
            </a:r>
            <a:r>
              <a:rPr lang="en-US" altLang="ko-KR" dirty="0"/>
              <a:t> 50%</a:t>
            </a:r>
            <a:r>
              <a:rPr lang="ko-KR" altLang="ko-KR" dirty="0"/>
              <a:t>의 메모리를 더 사용한다</a:t>
            </a:r>
            <a:r>
              <a:rPr lang="en-US" altLang="ko-KR" dirty="0"/>
              <a:t>. </a:t>
            </a:r>
            <a:r>
              <a:rPr lang="ko-KR" altLang="ko-KR" dirty="0"/>
              <a:t>다만 이미지 </a:t>
            </a:r>
            <a:r>
              <a:rPr lang="ko-KR" altLang="ko-KR" dirty="0" err="1"/>
              <a:t>콘텐츠가</a:t>
            </a:r>
            <a:r>
              <a:rPr lang="ko-KR" altLang="ko-KR" dirty="0"/>
              <a:t> 많은 서비스는</a:t>
            </a:r>
            <a:r>
              <a:rPr lang="en-US" altLang="ko-KR" dirty="0"/>
              <a:t> CSS Sprites </a:t>
            </a:r>
            <a:r>
              <a:rPr lang="ko-KR" altLang="ko-KR" dirty="0"/>
              <a:t>이미지 판의 개수가 여러 개일 수 있으므로 이미지 판의 크기나 참조하는 이미지 판을 페이지 단위로 제한하면 큰 무리는 없다</a:t>
            </a:r>
            <a:r>
              <a:rPr lang="en-US" altLang="ko-KR" dirty="0"/>
              <a:t>.</a:t>
            </a:r>
            <a:endParaRPr lang="ko-KR" altLang="ko-KR" dirty="0"/>
          </a:p>
          <a:p>
            <a:pPr marL="266700" lvl="0" indent="-266700"/>
            <a:r>
              <a:rPr lang="ko-KR" altLang="ko-KR" dirty="0" smtClean="0"/>
              <a:t>브라우저 </a:t>
            </a:r>
            <a:r>
              <a:rPr lang="ko-KR" altLang="ko-KR" dirty="0"/>
              <a:t>확대</a:t>
            </a:r>
            <a:r>
              <a:rPr lang="en-US" altLang="ko-KR" dirty="0"/>
              <a:t>, </a:t>
            </a:r>
            <a:r>
              <a:rPr lang="ko-KR" altLang="ko-KR" dirty="0"/>
              <a:t>축소 기능을 사용할 때 이미지 확대</a:t>
            </a:r>
            <a:r>
              <a:rPr lang="en-US" altLang="ko-KR" dirty="0"/>
              <a:t>, </a:t>
            </a:r>
            <a:r>
              <a:rPr lang="ko-KR" altLang="ko-KR" dirty="0"/>
              <a:t>축소 반응이 느릴 수 있다</a:t>
            </a:r>
            <a:r>
              <a:rPr lang="en-US" altLang="ko-KR" dirty="0"/>
              <a:t>. PC</a:t>
            </a:r>
            <a:r>
              <a:rPr lang="ko-KR" altLang="ko-KR" dirty="0"/>
              <a:t>에서는 체감할 만한 속도 차이가 없다</a:t>
            </a:r>
            <a:r>
              <a:rPr lang="en-US" altLang="ko-KR" dirty="0"/>
              <a:t>. </a:t>
            </a:r>
            <a:endParaRPr lang="ko-KR" altLang="ko-KR" dirty="0"/>
          </a:p>
        </p:txBody>
      </p:sp>
    </p:spTree>
    <p:extLst>
      <p:ext uri="{BB962C8B-B14F-4D97-AF65-F5344CB8AC3E}">
        <p14:creationId xmlns:p14="http://schemas.microsoft.com/office/powerpoint/2010/main" xmlns="" val="396875155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파일 요청 줄이기</a:t>
            </a:r>
            <a:r>
              <a:rPr lang="en-US" altLang="ko-KR" dirty="0" smtClean="0"/>
              <a:t>(</a:t>
            </a:r>
            <a:r>
              <a:rPr lang="en-US" altLang="ko-KR" dirty="0" err="1"/>
              <a:t>Cont</a:t>
            </a:r>
            <a:r>
              <a:rPr lang="en-US" altLang="ko-KR" dirty="0"/>
              <a:t>’)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1"/>
          </p:nvPr>
        </p:nvSpPr>
        <p:spPr>
          <a:xfrm>
            <a:off x="928662" y="642918"/>
            <a:ext cx="7171730" cy="357189"/>
          </a:xfrm>
        </p:spPr>
        <p:txBody>
          <a:bodyPr/>
          <a:lstStyle/>
          <a:p>
            <a:r>
              <a:rPr lang="en-US" altLang="ko-KR" dirty="0" smtClean="0"/>
              <a:t>CSS Sprites Matrix</a:t>
            </a:r>
            <a:endParaRPr lang="en-US" altLang="ko-KR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4.2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내용 개체 틀 1"/>
          <p:cNvSpPr>
            <a:spLocks noGrp="1"/>
          </p:cNvSpPr>
          <p:nvPr>
            <p:ph sz="quarter" idx="10"/>
          </p:nvPr>
        </p:nvSpPr>
        <p:spPr>
          <a:xfrm>
            <a:off x="395535" y="1052736"/>
            <a:ext cx="8496945" cy="5544616"/>
          </a:xfrm>
        </p:spPr>
        <p:txBody>
          <a:bodyPr>
            <a:noAutofit/>
          </a:bodyPr>
          <a:lstStyle/>
          <a:p>
            <a:pPr marL="266700" indent="-266700"/>
            <a:r>
              <a:rPr lang="ko-KR" altLang="ko-KR" dirty="0" smtClean="0"/>
              <a:t>성능 </a:t>
            </a:r>
            <a:r>
              <a:rPr lang="ko-KR" altLang="ko-KR" dirty="0"/>
              <a:t>개선을 위해 이미지 파일 요청 수를 줄이는</a:t>
            </a:r>
            <a:r>
              <a:rPr lang="en-US" altLang="ko-KR" dirty="0"/>
              <a:t> CSM(CSS Sprites Matrix)</a:t>
            </a:r>
            <a:r>
              <a:rPr lang="ko-KR" altLang="ko-KR" dirty="0"/>
              <a:t>을 사용하고 있다</a:t>
            </a:r>
            <a:r>
              <a:rPr lang="en-US" altLang="ko-KR" dirty="0"/>
              <a:t>.</a:t>
            </a:r>
            <a:endParaRPr lang="ko-KR" altLang="ko-KR" dirty="0"/>
          </a:p>
          <a:p>
            <a:pPr marL="266700" indent="-266700"/>
            <a:r>
              <a:rPr lang="en-US" altLang="ko-KR" dirty="0" smtClean="0"/>
              <a:t>CSM</a:t>
            </a:r>
            <a:r>
              <a:rPr lang="ko-KR" altLang="ko-KR" dirty="0"/>
              <a:t>은 </a:t>
            </a:r>
            <a:r>
              <a:rPr lang="en-US" altLang="ko-KR" dirty="0"/>
              <a:t>CSS Sprites </a:t>
            </a:r>
            <a:r>
              <a:rPr lang="ko-KR" altLang="ko-KR" dirty="0"/>
              <a:t>방식을 기본으로 사용범위와 사용방법을 정하고 앞서 설명한 단점을 보완하여 서비스 제공 환경에 맞게 규칙과 단점을 최대한 보완한 성능개선 방법으로 사용하고 있다</a:t>
            </a:r>
            <a:r>
              <a:rPr lang="en-US" altLang="ko-KR" dirty="0" smtClean="0"/>
              <a:t>.</a:t>
            </a:r>
          </a:p>
          <a:p>
            <a:pPr lvl="1"/>
            <a:r>
              <a:rPr lang="ko-KR" altLang="ko-KR" b="1" dirty="0" smtClean="0"/>
              <a:t>매트릭스 </a:t>
            </a:r>
            <a:r>
              <a:rPr lang="ko-KR" altLang="ko-KR" b="1" dirty="0"/>
              <a:t>배열</a:t>
            </a:r>
          </a:p>
          <a:p>
            <a:pPr lvl="2"/>
            <a:r>
              <a:rPr lang="en-US" altLang="ko-KR" dirty="0"/>
              <a:t>10x10 </a:t>
            </a:r>
            <a:r>
              <a:rPr lang="ko-KR" altLang="ko-KR" dirty="0"/>
              <a:t>매트릭스 형태의 가이드라인을 두어 셀 단위로 이미지 요소를 배열해</a:t>
            </a:r>
            <a:r>
              <a:rPr lang="en-US" altLang="ko-KR" dirty="0"/>
              <a:t> Sprites </a:t>
            </a:r>
            <a:r>
              <a:rPr lang="ko-KR" altLang="ko-KR" dirty="0"/>
              <a:t>이미지 판의 공간 활용도를 높여 유지</a:t>
            </a:r>
            <a:r>
              <a:rPr lang="en-US" altLang="ko-KR" dirty="0"/>
              <a:t>, </a:t>
            </a:r>
            <a:r>
              <a:rPr lang="ko-KR" altLang="ko-KR" dirty="0"/>
              <a:t>보수가 쉽다</a:t>
            </a:r>
            <a:r>
              <a:rPr lang="en-US" altLang="ko-KR" dirty="0"/>
              <a:t>. </a:t>
            </a:r>
            <a:r>
              <a:rPr lang="ko-KR" altLang="ko-KR" dirty="0" err="1"/>
              <a:t>태블릿</a:t>
            </a:r>
            <a:r>
              <a:rPr lang="en-US" altLang="ko-KR" dirty="0"/>
              <a:t> PC</a:t>
            </a:r>
            <a:r>
              <a:rPr lang="ko-KR" altLang="ko-KR" dirty="0"/>
              <a:t>를 고려해 조합하는 이미지 간 여백을 지정한다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pPr lvl="1"/>
            <a:r>
              <a:rPr lang="ko-KR" altLang="ko-KR" b="1" dirty="0" smtClean="0"/>
              <a:t>최대 </a:t>
            </a:r>
            <a:r>
              <a:rPr lang="ko-KR" altLang="ko-KR" b="1" dirty="0"/>
              <a:t>이미지 개수 및 해상도 제한 </a:t>
            </a:r>
            <a:endParaRPr lang="en-US" altLang="ko-KR" b="1" dirty="0" smtClean="0"/>
          </a:p>
          <a:p>
            <a:pPr lvl="2"/>
            <a:r>
              <a:rPr lang="en-US" altLang="ko-KR" dirty="0" smtClean="0"/>
              <a:t>HTTP </a:t>
            </a:r>
            <a:r>
              <a:rPr lang="ko-KR" altLang="ko-KR" dirty="0"/>
              <a:t>응답 요청을 최소화 하기 위해 이미지 개수를</a:t>
            </a:r>
            <a:r>
              <a:rPr lang="en-US" altLang="ko-KR" dirty="0"/>
              <a:t> 2</a:t>
            </a:r>
            <a:r>
              <a:rPr lang="ko-KR" altLang="ko-KR" dirty="0"/>
              <a:t>개 이하로 제한하여 페이지 응답 속도를 극대화 한다</a:t>
            </a:r>
            <a:r>
              <a:rPr lang="en-US" altLang="ko-KR" dirty="0" smtClean="0"/>
              <a:t>. </a:t>
            </a:r>
            <a:r>
              <a:rPr lang="ko-KR" altLang="ko-KR" dirty="0" smtClean="0"/>
              <a:t>또한 </a:t>
            </a:r>
            <a:r>
              <a:rPr lang="ko-KR" altLang="ko-KR" dirty="0"/>
              <a:t>메모리 사용량과 </a:t>
            </a:r>
            <a:r>
              <a:rPr lang="ko-KR" altLang="ko-KR" dirty="0" err="1"/>
              <a:t>태블릿</a:t>
            </a:r>
            <a:r>
              <a:rPr lang="en-US" altLang="ko-KR" dirty="0"/>
              <a:t> PC</a:t>
            </a:r>
            <a:r>
              <a:rPr lang="ko-KR" altLang="ko-KR" dirty="0"/>
              <a:t>를 고려하여 이미지 최대 해상도를</a:t>
            </a:r>
            <a:r>
              <a:rPr lang="en-US" altLang="ko-KR" dirty="0"/>
              <a:t> 3</a:t>
            </a:r>
            <a:r>
              <a:rPr lang="ko-KR" altLang="ko-KR" dirty="0"/>
              <a:t>메가 픽셀로 제한하고</a:t>
            </a:r>
            <a:r>
              <a:rPr lang="en-US" altLang="ko-KR" dirty="0"/>
              <a:t> CSS Sprites </a:t>
            </a:r>
            <a:r>
              <a:rPr lang="ko-KR" altLang="ko-KR" dirty="0"/>
              <a:t>이미지 판의 가로</a:t>
            </a:r>
            <a:r>
              <a:rPr lang="en-US" altLang="ko-KR" dirty="0"/>
              <a:t>, </a:t>
            </a:r>
            <a:r>
              <a:rPr lang="ko-KR" altLang="ko-KR" dirty="0"/>
              <a:t>세로 크기는 </a:t>
            </a:r>
            <a:r>
              <a:rPr lang="en-US" altLang="ko-KR" dirty="0"/>
              <a:t>3000*1000</a:t>
            </a:r>
            <a:r>
              <a:rPr lang="ko-KR" altLang="ko-KR" dirty="0"/>
              <a:t>이 넘지 않도록 한다</a:t>
            </a:r>
            <a:r>
              <a:rPr lang="en-US" altLang="ko-KR" dirty="0"/>
              <a:t>.</a:t>
            </a:r>
            <a:endParaRPr lang="ko-KR" altLang="ko-KR" dirty="0"/>
          </a:p>
          <a:p>
            <a:pPr lvl="1"/>
            <a:r>
              <a:rPr lang="en-US" altLang="ko-KR" b="1" dirty="0"/>
              <a:t>PNG </a:t>
            </a:r>
            <a:r>
              <a:rPr lang="ko-KR" altLang="ko-KR" b="1" dirty="0"/>
              <a:t>포맷 </a:t>
            </a:r>
            <a:r>
              <a:rPr lang="ko-KR" altLang="ko-KR" b="1" dirty="0" smtClean="0"/>
              <a:t>사용</a:t>
            </a:r>
            <a:endParaRPr lang="en-US" altLang="ko-KR" b="1" dirty="0" smtClean="0"/>
          </a:p>
          <a:p>
            <a:pPr lvl="2"/>
            <a:r>
              <a:rPr lang="en-US" altLang="ko-KR" dirty="0" smtClean="0"/>
              <a:t>8</a:t>
            </a:r>
            <a:r>
              <a:rPr lang="ko-KR" altLang="ko-KR" dirty="0"/>
              <a:t>비트</a:t>
            </a:r>
            <a:r>
              <a:rPr lang="en-US" altLang="ko-KR" dirty="0"/>
              <a:t>, 24</a:t>
            </a:r>
            <a:r>
              <a:rPr lang="ko-KR" altLang="ko-KR" dirty="0"/>
              <a:t>비트 포맷을 적절히 선택해 압축 효율이 높고 파일 크기가 작은 이미지를 사용한다</a:t>
            </a:r>
            <a:r>
              <a:rPr lang="en-US" altLang="ko-KR" dirty="0"/>
              <a:t>.</a:t>
            </a:r>
            <a:endParaRPr lang="ko-KR" altLang="ko-KR" dirty="0"/>
          </a:p>
          <a:p>
            <a:pPr lvl="1"/>
            <a:r>
              <a:rPr lang="ko-KR" altLang="ko-KR" b="1" dirty="0" err="1"/>
              <a:t>접근성을</a:t>
            </a:r>
            <a:r>
              <a:rPr lang="ko-KR" altLang="ko-KR" b="1" dirty="0"/>
              <a:t> 최대한 보장하는 </a:t>
            </a:r>
            <a:r>
              <a:rPr lang="ko-KR" altLang="ko-KR" b="1" dirty="0" err="1"/>
              <a:t>마크업</a:t>
            </a:r>
            <a:endParaRPr lang="ko-KR" altLang="ko-KR" b="1" dirty="0"/>
          </a:p>
          <a:p>
            <a:pPr lvl="2"/>
            <a:r>
              <a:rPr lang="en-US" altLang="ko-KR" dirty="0"/>
              <a:t>CSS Sprites </a:t>
            </a:r>
            <a:r>
              <a:rPr lang="ko-KR" altLang="ko-KR" dirty="0" err="1"/>
              <a:t>마크업</a:t>
            </a:r>
            <a:r>
              <a:rPr lang="ko-KR" altLang="ko-KR" dirty="0"/>
              <a:t> 방법이 장애 환경에서도 정보를 잘 전달 할 수 있도록</a:t>
            </a:r>
            <a:r>
              <a:rPr lang="en-US" altLang="ko-KR" dirty="0"/>
              <a:t> CSS Sprites</a:t>
            </a:r>
            <a:r>
              <a:rPr lang="ko-KR" altLang="ko-KR" dirty="0"/>
              <a:t>를 적용 할 때의 </a:t>
            </a:r>
            <a:r>
              <a:rPr lang="ko-KR" altLang="ko-KR" dirty="0" err="1"/>
              <a:t>마크업</a:t>
            </a:r>
            <a:r>
              <a:rPr lang="ko-KR" altLang="ko-KR" dirty="0"/>
              <a:t> 방법을 연구해 사용한다</a:t>
            </a:r>
            <a:r>
              <a:rPr lang="en-US" altLang="ko-KR" dirty="0"/>
              <a:t>.</a:t>
            </a:r>
            <a:endParaRPr lang="ko-KR" altLang="ko-KR" dirty="0"/>
          </a:p>
          <a:p>
            <a:pPr lvl="1"/>
            <a:r>
              <a:rPr lang="en-US" altLang="ko-KR" b="1" dirty="0"/>
              <a:t>CSS Sprites Generator</a:t>
            </a:r>
            <a:endParaRPr lang="ko-KR" altLang="ko-KR" b="1" dirty="0"/>
          </a:p>
          <a:p>
            <a:pPr lvl="2"/>
            <a:r>
              <a:rPr lang="ko-KR" altLang="ko-KR" dirty="0"/>
              <a:t>위의</a:t>
            </a:r>
            <a:r>
              <a:rPr lang="en-US" altLang="ko-KR" dirty="0"/>
              <a:t> 4</a:t>
            </a:r>
            <a:r>
              <a:rPr lang="ko-KR" altLang="ko-KR" dirty="0"/>
              <a:t>가지 특징을 포함한 자동화 툴을 개발해서 사용하여 작업자의 생산성 향상에 도움을 준다</a:t>
            </a:r>
            <a:r>
              <a:rPr lang="en-US" altLang="ko-KR" dirty="0"/>
              <a:t>. </a:t>
            </a:r>
            <a:endParaRPr lang="ko-KR" altLang="ko-KR" dirty="0"/>
          </a:p>
        </p:txBody>
      </p:sp>
    </p:spTree>
    <p:extLst>
      <p:ext uri="{BB962C8B-B14F-4D97-AF65-F5344CB8AC3E}">
        <p14:creationId xmlns:p14="http://schemas.microsoft.com/office/powerpoint/2010/main" xmlns="" val="114782143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파일 요청 줄이기</a:t>
            </a:r>
            <a:r>
              <a:rPr lang="en-US" altLang="ko-KR" dirty="0" smtClean="0"/>
              <a:t>(</a:t>
            </a:r>
            <a:r>
              <a:rPr lang="en-US" altLang="ko-KR" dirty="0" err="1"/>
              <a:t>Cont</a:t>
            </a:r>
            <a:r>
              <a:rPr lang="en-US" altLang="ko-KR" dirty="0"/>
              <a:t>’)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1"/>
          </p:nvPr>
        </p:nvSpPr>
        <p:spPr>
          <a:xfrm>
            <a:off x="928662" y="642918"/>
            <a:ext cx="7171730" cy="357189"/>
          </a:xfrm>
        </p:spPr>
        <p:txBody>
          <a:bodyPr/>
          <a:lstStyle/>
          <a:p>
            <a:r>
              <a:rPr lang="en-US" altLang="ko-KR" dirty="0"/>
              <a:t>CSS Sprites </a:t>
            </a:r>
            <a:r>
              <a:rPr lang="en-US" altLang="ko-KR" dirty="0" smtClean="0"/>
              <a:t>Generator</a:t>
            </a:r>
            <a:endParaRPr lang="en-US" altLang="ko-KR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4.2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내용 개체 틀 1"/>
          <p:cNvSpPr>
            <a:spLocks noGrp="1"/>
          </p:cNvSpPr>
          <p:nvPr>
            <p:ph sz="quarter" idx="10"/>
          </p:nvPr>
        </p:nvSpPr>
        <p:spPr>
          <a:xfrm>
            <a:off x="395535" y="1052736"/>
            <a:ext cx="8496945" cy="1656184"/>
          </a:xfrm>
        </p:spPr>
        <p:txBody>
          <a:bodyPr>
            <a:noAutofit/>
          </a:bodyPr>
          <a:lstStyle/>
          <a:p>
            <a:pPr marL="266700" lvl="0" indent="-266700"/>
            <a:r>
              <a:rPr lang="ko-KR" altLang="ko-KR" dirty="0" smtClean="0"/>
              <a:t>작업자가 </a:t>
            </a:r>
            <a:r>
              <a:rPr lang="ko-KR" altLang="ko-KR" dirty="0"/>
              <a:t>이미지를 배치하여 하나의 이미지를 제작할 필요 없이 여러 개의 이미지를 </a:t>
            </a:r>
            <a:r>
              <a:rPr lang="ko-KR" altLang="en-US" dirty="0" smtClean="0"/>
              <a:t>지정한 간격으로</a:t>
            </a:r>
            <a:r>
              <a:rPr lang="ko-KR" altLang="ko-KR" dirty="0" smtClean="0"/>
              <a:t> </a:t>
            </a:r>
            <a:r>
              <a:rPr lang="ko-KR" altLang="ko-KR" dirty="0"/>
              <a:t>하나의 이미지로 제작한다</a:t>
            </a:r>
            <a:r>
              <a:rPr lang="en-US" altLang="ko-KR" dirty="0"/>
              <a:t>.</a:t>
            </a:r>
            <a:endParaRPr lang="ko-KR" altLang="ko-KR" dirty="0"/>
          </a:p>
          <a:p>
            <a:pPr marL="266700" lvl="0" indent="-266700"/>
            <a:r>
              <a:rPr lang="ko-KR" altLang="ko-KR" dirty="0" smtClean="0"/>
              <a:t>이미지 </a:t>
            </a:r>
            <a:r>
              <a:rPr lang="ko-KR" altLang="ko-KR" dirty="0"/>
              <a:t>파일 이름</a:t>
            </a:r>
            <a:r>
              <a:rPr lang="en-US" altLang="ko-KR" dirty="0"/>
              <a:t>, </a:t>
            </a:r>
            <a:r>
              <a:rPr lang="ko-KR" altLang="ko-KR" dirty="0"/>
              <a:t>크기</a:t>
            </a:r>
            <a:r>
              <a:rPr lang="en-US" altLang="ko-KR" dirty="0"/>
              <a:t>, </a:t>
            </a:r>
            <a:r>
              <a:rPr lang="ko-KR" altLang="ko-KR" dirty="0" err="1"/>
              <a:t>좌표등의</a:t>
            </a:r>
            <a:r>
              <a:rPr lang="ko-KR" altLang="ko-KR" dirty="0"/>
              <a:t> 메타데이터를 저장해 추가</a:t>
            </a:r>
            <a:r>
              <a:rPr lang="en-US" altLang="ko-KR" dirty="0"/>
              <a:t>, </a:t>
            </a:r>
            <a:r>
              <a:rPr lang="ko-KR" altLang="ko-KR" dirty="0"/>
              <a:t>삭제 작업을 쉽게 한다</a:t>
            </a:r>
            <a:r>
              <a:rPr lang="en-US" altLang="ko-KR" dirty="0"/>
              <a:t>.</a:t>
            </a:r>
            <a:endParaRPr lang="ko-KR" altLang="ko-KR" dirty="0"/>
          </a:p>
          <a:p>
            <a:pPr marL="266700" lvl="0" indent="-266700"/>
            <a:r>
              <a:rPr lang="en-US" altLang="ko-KR" dirty="0" smtClean="0"/>
              <a:t>CSM </a:t>
            </a:r>
            <a:r>
              <a:rPr lang="ko-KR" altLang="ko-KR" dirty="0" err="1" smtClean="0"/>
              <a:t>마크업</a:t>
            </a:r>
            <a:r>
              <a:rPr lang="ko-KR" altLang="ko-KR" dirty="0" smtClean="0"/>
              <a:t> </a:t>
            </a:r>
            <a:r>
              <a:rPr lang="ko-KR" altLang="ko-KR" dirty="0"/>
              <a:t>방법을 선택하면 자동으로</a:t>
            </a:r>
            <a:r>
              <a:rPr lang="en-US" altLang="ko-KR" dirty="0"/>
              <a:t> CSS </a:t>
            </a:r>
            <a:r>
              <a:rPr lang="ko-KR" altLang="ko-KR" dirty="0"/>
              <a:t>코드를 생성한다</a:t>
            </a:r>
            <a:r>
              <a:rPr lang="en-US" altLang="ko-KR" dirty="0"/>
              <a:t>.</a:t>
            </a:r>
            <a:endParaRPr lang="ko-KR" altLang="ko-KR" dirty="0"/>
          </a:p>
          <a:p>
            <a:pPr marL="266700" indent="-266700"/>
            <a:r>
              <a:rPr lang="ko-KR" altLang="ko-KR" dirty="0" smtClean="0"/>
              <a:t>프로젝트 </a:t>
            </a:r>
            <a:r>
              <a:rPr lang="ko-KR" altLang="ko-KR" dirty="0"/>
              <a:t>파일로 모든 정보를 저장하기 때문에 작업자가 바뀌더라도 이미지 관리가 쉽다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pic>
        <p:nvPicPr>
          <p:cNvPr id="8" name="N-MET_해설2.mp4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xmlns="" r:embed="rId4"/>
              </p:ext>
            </p:extLst>
          </p:nvPr>
        </p:nvPicPr>
        <p:blipFill>
          <a:blip r:embed="rId5" cstate="print"/>
          <a:stretch>
            <a:fillRect/>
          </a:stretch>
        </p:blipFill>
        <p:spPr>
          <a:xfrm>
            <a:off x="1979712" y="2636912"/>
            <a:ext cx="4550668" cy="3818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94265559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85774" y="2333617"/>
            <a:ext cx="6338878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5. CSS </a:t>
            </a:r>
            <a:r>
              <a:rPr lang="ko-KR" altLang="en-US" sz="3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최적화</a:t>
            </a:r>
            <a:endParaRPr lang="ko-KR" altLang="en-US" sz="3800" b="1" dirty="0">
              <a:solidFill>
                <a:schemeClr val="tx1">
                  <a:lumMod val="95000"/>
                  <a:lumOff val="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428596" y="2214554"/>
            <a:ext cx="828000" cy="1588"/>
          </a:xfrm>
          <a:prstGeom prst="line">
            <a:avLst/>
          </a:prstGeom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304381122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85774" y="2333617"/>
            <a:ext cx="6338878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3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개</a:t>
            </a:r>
            <a:r>
              <a:rPr lang="ko-KR" altLang="en-US" sz="3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요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428596" y="2214554"/>
            <a:ext cx="828000" cy="1588"/>
          </a:xfrm>
          <a:prstGeom prst="line">
            <a:avLst/>
          </a:prstGeom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파일 크기 줄이기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smtClean="0"/>
              <a:t>주석</a:t>
            </a:r>
            <a:r>
              <a:rPr lang="en-US" altLang="ko-KR" dirty="0" smtClean="0"/>
              <a:t>, </a:t>
            </a:r>
            <a:r>
              <a:rPr lang="ko-KR" altLang="en-US" dirty="0" smtClean="0"/>
              <a:t>공백</a:t>
            </a:r>
            <a:r>
              <a:rPr lang="en-US" altLang="ko-KR" dirty="0" smtClean="0"/>
              <a:t>, </a:t>
            </a:r>
            <a:r>
              <a:rPr lang="ko-KR" altLang="en-US" dirty="0" smtClean="0"/>
              <a:t>빈 줄 제거</a:t>
            </a:r>
            <a:endParaRPr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>
          <a:xfrm>
            <a:off x="500089" y="1071566"/>
            <a:ext cx="8143877" cy="4857764"/>
          </a:xfrm>
        </p:spPr>
        <p:txBody>
          <a:bodyPr>
            <a:noAutofit/>
          </a:bodyPr>
          <a:lstStyle/>
          <a:p>
            <a:pPr marL="266700" indent="-266700"/>
            <a:r>
              <a:rPr lang="ko-KR" altLang="ko-KR" dirty="0" smtClean="0"/>
              <a:t>주석</a:t>
            </a:r>
            <a:r>
              <a:rPr lang="en-US" altLang="ko-KR" dirty="0"/>
              <a:t>, </a:t>
            </a:r>
            <a:r>
              <a:rPr lang="ko-KR" altLang="ko-KR" dirty="0"/>
              <a:t>공백</a:t>
            </a:r>
            <a:r>
              <a:rPr lang="en-US" altLang="ko-KR" dirty="0"/>
              <a:t>, </a:t>
            </a:r>
            <a:r>
              <a:rPr lang="ko-KR" altLang="ko-KR" dirty="0"/>
              <a:t>빈 줄은 브라우저가 </a:t>
            </a:r>
            <a:r>
              <a:rPr lang="ko-KR" altLang="ko-KR" dirty="0" err="1"/>
              <a:t>파싱하고</a:t>
            </a:r>
            <a:r>
              <a:rPr lang="ko-KR" altLang="ko-KR" dirty="0"/>
              <a:t> 화면을 구성하는데 불필요한 요소이다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ko-KR" dirty="0"/>
              <a:t>주석</a:t>
            </a:r>
            <a:r>
              <a:rPr lang="en-US" altLang="ko-KR" dirty="0"/>
              <a:t>, </a:t>
            </a:r>
            <a:r>
              <a:rPr lang="ko-KR" altLang="ko-KR" dirty="0"/>
              <a:t>공백</a:t>
            </a:r>
            <a:r>
              <a:rPr lang="en-US" altLang="ko-KR" dirty="0"/>
              <a:t>, </a:t>
            </a:r>
            <a:r>
              <a:rPr lang="ko-KR" altLang="ko-KR" dirty="0"/>
              <a:t>빈 줄을 모두 삭제하여 데이터 </a:t>
            </a:r>
            <a:r>
              <a:rPr lang="ko-KR" altLang="ko-KR" dirty="0" err="1"/>
              <a:t>전송량을</a:t>
            </a:r>
            <a:r>
              <a:rPr lang="ko-KR" altLang="ko-KR" dirty="0"/>
              <a:t> 줄이는 것이 좋다</a:t>
            </a:r>
            <a:r>
              <a:rPr lang="en-US" altLang="ko-KR" dirty="0"/>
              <a:t>.</a:t>
            </a:r>
            <a:endParaRPr lang="ko-KR" altLang="ko-KR" dirty="0"/>
          </a:p>
          <a:p>
            <a:pPr marL="266700" indent="-266700"/>
            <a:r>
              <a:rPr lang="en-US" altLang="ko-KR" dirty="0" smtClean="0"/>
              <a:t>NHN</a:t>
            </a:r>
            <a:r>
              <a:rPr lang="ko-KR" altLang="ko-KR" dirty="0"/>
              <a:t>에서는 </a:t>
            </a:r>
            <a:r>
              <a:rPr lang="ko-KR" altLang="ko-KR" dirty="0" err="1"/>
              <a:t>마크업</a:t>
            </a:r>
            <a:r>
              <a:rPr lang="ko-KR" altLang="ko-KR" dirty="0"/>
              <a:t> 코딩 </a:t>
            </a:r>
            <a:r>
              <a:rPr lang="ko-KR" altLang="ko-KR" dirty="0" err="1"/>
              <a:t>컨벤션에</a:t>
            </a:r>
            <a:r>
              <a:rPr lang="ko-KR" altLang="ko-KR" dirty="0"/>
              <a:t> 주석</a:t>
            </a:r>
            <a:r>
              <a:rPr lang="en-US" altLang="ko-KR" dirty="0"/>
              <a:t>, </a:t>
            </a:r>
            <a:r>
              <a:rPr lang="ko-KR" altLang="ko-KR" dirty="0"/>
              <a:t>공백</a:t>
            </a:r>
            <a:r>
              <a:rPr lang="en-US" altLang="ko-KR" dirty="0"/>
              <a:t>, </a:t>
            </a:r>
            <a:r>
              <a:rPr lang="ko-KR" altLang="ko-KR" dirty="0"/>
              <a:t>빈 줄에 관련된 규칙을 명시하여 작업자간 스타일 불일치 문제를 해결하고 코드 </a:t>
            </a:r>
            <a:r>
              <a:rPr lang="ko-KR" altLang="ko-KR" dirty="0" err="1"/>
              <a:t>가독성을</a:t>
            </a:r>
            <a:r>
              <a:rPr lang="ko-KR" altLang="ko-KR" dirty="0"/>
              <a:t> 높여 작업 효율성을 확보하고 있다</a:t>
            </a:r>
            <a:r>
              <a:rPr lang="en-US" altLang="ko-KR" dirty="0"/>
              <a:t>.</a:t>
            </a:r>
            <a:endParaRPr lang="ko-KR" altLang="ko-KR" dirty="0"/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dirty="0" smtClean="0">
              <a:solidFill>
                <a:prstClr val="black"/>
              </a:solidFill>
            </a:endParaRPr>
          </a:p>
          <a:p>
            <a:pPr marL="622300" lvl="1" indent="-1651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CC"/>
              </a:buClr>
              <a:buNone/>
            </a:pPr>
            <a:endParaRPr lang="en-US" altLang="ko-KR" dirty="0" smtClean="0">
              <a:solidFill>
                <a:prstClr val="black"/>
              </a:solidFill>
            </a:endParaRPr>
          </a:p>
          <a:p>
            <a:pPr lv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Wingdings" pitchFamily="2" charset="2"/>
              <a:buChar char="v"/>
            </a:pPr>
            <a:endParaRPr lang="en-US" altLang="ko-KR" sz="1600" dirty="0" smtClean="0">
              <a:solidFill>
                <a:prstClr val="black"/>
              </a:solidFill>
            </a:endParaRPr>
          </a:p>
          <a:p>
            <a:pPr lv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Wingdings" pitchFamily="2" charset="2"/>
              <a:buChar char="v"/>
            </a:pPr>
            <a:endParaRPr lang="en-US" altLang="ko-KR" sz="1600" dirty="0" smtClean="0">
              <a:solidFill>
                <a:prstClr val="black"/>
              </a:solidFill>
            </a:endParaRPr>
          </a:p>
          <a:p>
            <a:pPr marL="622300" lvl="1" indent="-165100">
              <a:lnSpc>
                <a:spcPct val="150000"/>
              </a:lnSpc>
              <a:buClr>
                <a:srgbClr val="0000CC"/>
              </a:buClr>
              <a:buFont typeface="Wingdings" pitchFamily="2" charset="2"/>
              <a:buChar char="§"/>
            </a:pP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5.1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2934412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파일 크기 줄이기 </a:t>
            </a:r>
            <a:r>
              <a:rPr lang="en-US" altLang="ko-KR" dirty="0" smtClean="0"/>
              <a:t>(</a:t>
            </a:r>
            <a:r>
              <a:rPr lang="en-US" altLang="ko-KR" dirty="0" err="1"/>
              <a:t>Cont</a:t>
            </a:r>
            <a:r>
              <a:rPr lang="en-US" altLang="ko-KR" dirty="0"/>
              <a:t>’)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smtClean="0"/>
              <a:t>속성값 축약하기</a:t>
            </a:r>
            <a:endParaRPr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>
          <a:xfrm>
            <a:off x="500089" y="1071566"/>
            <a:ext cx="8143877" cy="4857764"/>
          </a:xfrm>
        </p:spPr>
        <p:txBody>
          <a:bodyPr>
            <a:noAutofit/>
          </a:bodyPr>
          <a:lstStyle/>
          <a:p>
            <a:pPr marL="266700" indent="-266700"/>
            <a:r>
              <a:rPr lang="en-US" altLang="ko-KR" dirty="0" smtClean="0"/>
              <a:t>CSS </a:t>
            </a:r>
            <a:r>
              <a:rPr lang="ko-KR" altLang="ko-KR" dirty="0"/>
              <a:t>작성 문법에서 허용하는 범위 내에서 속성값을 축약하면 파일 크기를 줄일 수 있다</a:t>
            </a:r>
            <a:r>
              <a:rPr lang="en-US" altLang="ko-KR" dirty="0" smtClean="0"/>
              <a:t>.</a:t>
            </a:r>
          </a:p>
          <a:p>
            <a:pPr lvl="1"/>
            <a:r>
              <a:rPr lang="en-US" altLang="ko-KR" dirty="0"/>
              <a:t>16</a:t>
            </a:r>
            <a:r>
              <a:rPr lang="ko-KR" altLang="ko-KR" dirty="0"/>
              <a:t>진수 색상 </a:t>
            </a:r>
            <a:r>
              <a:rPr lang="ko-KR" altLang="ko-KR" dirty="0" err="1" smtClean="0"/>
              <a:t>코드값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r>
              <a:rPr lang="ko-KR" altLang="en-US" dirty="0" err="1" smtClean="0"/>
              <a:t>위치값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r>
              <a:rPr lang="ko-KR" altLang="en-US" dirty="0" smtClean="0"/>
              <a:t>값이 </a:t>
            </a:r>
            <a:r>
              <a:rPr lang="en-US" altLang="ko-KR" dirty="0" smtClean="0"/>
              <a:t>0</a:t>
            </a:r>
            <a:r>
              <a:rPr lang="ko-KR" altLang="en-US" dirty="0" smtClean="0"/>
              <a:t>일 경우 단위 생략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r>
              <a:rPr lang="ko-KR" altLang="en-US" dirty="0" smtClean="0"/>
              <a:t>여백</a:t>
            </a:r>
            <a:r>
              <a:rPr lang="en-US" altLang="ko-KR" dirty="0" smtClean="0"/>
              <a:t>, </a:t>
            </a:r>
            <a:r>
              <a:rPr lang="ko-KR" altLang="en-US" dirty="0" smtClean="0"/>
              <a:t>테두리</a:t>
            </a:r>
            <a:r>
              <a:rPr lang="en-US" altLang="ko-KR" dirty="0" smtClean="0"/>
              <a:t>, </a:t>
            </a:r>
            <a:r>
              <a:rPr lang="ko-KR" altLang="en-US" dirty="0" smtClean="0"/>
              <a:t>색상 등의 상</a:t>
            </a:r>
            <a:r>
              <a:rPr lang="en-US" altLang="ko-KR" dirty="0" smtClean="0"/>
              <a:t>,</a:t>
            </a:r>
            <a:r>
              <a:rPr lang="ko-KR" altLang="en-US" dirty="0" smtClean="0"/>
              <a:t>하</a:t>
            </a:r>
            <a:r>
              <a:rPr lang="en-US" altLang="ko-KR" dirty="0" smtClean="0"/>
              <a:t>,</a:t>
            </a:r>
            <a:r>
              <a:rPr lang="ko-KR" altLang="en-US" dirty="0" smtClean="0"/>
              <a:t>좌</a:t>
            </a:r>
            <a:r>
              <a:rPr lang="en-US" altLang="ko-KR" dirty="0" smtClean="0"/>
              <a:t>,</a:t>
            </a:r>
            <a:r>
              <a:rPr lang="ko-KR" altLang="en-US" dirty="0" err="1" smtClean="0"/>
              <a:t>우값이</a:t>
            </a:r>
            <a:r>
              <a:rPr lang="ko-KR" altLang="en-US" dirty="0" smtClean="0"/>
              <a:t> 동일</a:t>
            </a:r>
            <a:endParaRPr lang="ko-KR" altLang="ko-KR" dirty="0"/>
          </a:p>
          <a:p>
            <a:pPr marL="622300" lvl="1" indent="-1651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CC"/>
              </a:buClr>
              <a:buNone/>
            </a:pPr>
            <a:endParaRPr lang="en-US" altLang="ko-KR" dirty="0" smtClean="0">
              <a:solidFill>
                <a:prstClr val="black"/>
              </a:solidFill>
            </a:endParaRPr>
          </a:p>
          <a:p>
            <a:pPr lv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Wingdings" pitchFamily="2" charset="2"/>
              <a:buChar char="v"/>
            </a:pPr>
            <a:endParaRPr lang="en-US" altLang="ko-KR" sz="1600" dirty="0" smtClean="0">
              <a:solidFill>
                <a:prstClr val="black"/>
              </a:solidFill>
            </a:endParaRPr>
          </a:p>
          <a:p>
            <a:pPr lv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Wingdings" pitchFamily="2" charset="2"/>
              <a:buChar char="v"/>
            </a:pPr>
            <a:endParaRPr lang="en-US" altLang="ko-KR" sz="1600" dirty="0" smtClean="0">
              <a:solidFill>
                <a:prstClr val="black"/>
              </a:solidFill>
            </a:endParaRPr>
          </a:p>
          <a:p>
            <a:pPr marL="622300" lvl="1" indent="-165100">
              <a:lnSpc>
                <a:spcPct val="150000"/>
              </a:lnSpc>
              <a:buClr>
                <a:srgbClr val="0000CC"/>
              </a:buClr>
              <a:buFont typeface="Wingdings" pitchFamily="2" charset="2"/>
              <a:buChar char="§"/>
            </a:pP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5.1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899592" y="1988840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200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h1{color:</a:t>
            </a:r>
            <a:r>
              <a:rPr lang="en-US" altLang="ko-KR" sz="12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#555555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;font-color:</a:t>
            </a:r>
            <a:r>
              <a:rPr lang="en-US" altLang="ko-KR" sz="12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#ff4400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}</a:t>
            </a:r>
            <a:endParaRPr lang="ko-KR" altLang="ko-KR" sz="1200" dirty="0">
              <a:latin typeface="맑은 고딕" pitchFamily="50" charset="-127"/>
              <a:ea typeface="맑은 고딕" pitchFamily="50" charset="-127"/>
              <a:cs typeface="Courier New" pitchFamily="49" charset="0"/>
            </a:endParaRPr>
          </a:p>
          <a:p>
            <a:r>
              <a:rPr lang="en-US" altLang="ko-KR" sz="1200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 </a:t>
            </a:r>
            <a:endParaRPr lang="ko-KR" altLang="ko-KR" sz="1200" dirty="0">
              <a:latin typeface="맑은 고딕" pitchFamily="50" charset="-127"/>
              <a:ea typeface="맑은 고딕" pitchFamily="50" charset="-127"/>
              <a:cs typeface="Courier New" pitchFamily="49" charset="0"/>
            </a:endParaRPr>
          </a:p>
          <a:p>
            <a:r>
              <a:rPr lang="en-US" altLang="ko-KR" sz="1200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h1{color:#555;font-color:#f40}</a:t>
            </a:r>
            <a:endParaRPr lang="ko-KR" altLang="en-US" sz="1200" dirty="0">
              <a:latin typeface="맑은 고딕" pitchFamily="50" charset="-127"/>
              <a:ea typeface="맑은 고딕" pitchFamily="50" charset="-127"/>
              <a:cs typeface="Courier New" pitchFamily="49" charset="0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899592" y="3212976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200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h1{</a:t>
            </a:r>
            <a:r>
              <a:rPr lang="en-US" altLang="ko-KR" sz="1200" dirty="0" err="1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background-position:</a:t>
            </a:r>
            <a:r>
              <a:rPr lang="en-US" altLang="ko-KR" sz="1200" dirty="0" err="1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left</a:t>
            </a:r>
            <a:r>
              <a:rPr lang="en-US" altLang="ko-KR" sz="12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 center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}</a:t>
            </a:r>
            <a:endParaRPr lang="ko-KR" altLang="ko-KR" sz="1200" dirty="0">
              <a:latin typeface="맑은 고딕" pitchFamily="50" charset="-127"/>
              <a:ea typeface="맑은 고딕" pitchFamily="50" charset="-127"/>
              <a:cs typeface="Courier New" pitchFamily="49" charset="0"/>
            </a:endParaRPr>
          </a:p>
          <a:p>
            <a:r>
              <a:rPr lang="en-US" altLang="ko-KR" sz="1200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 </a:t>
            </a:r>
            <a:endParaRPr lang="ko-KR" altLang="ko-KR" sz="1200" dirty="0">
              <a:latin typeface="맑은 고딕" pitchFamily="50" charset="-127"/>
              <a:ea typeface="맑은 고딕" pitchFamily="50" charset="-127"/>
              <a:cs typeface="Courier New" pitchFamily="49" charset="0"/>
            </a:endParaRPr>
          </a:p>
          <a:p>
            <a:r>
              <a:rPr lang="en-US" altLang="ko-KR" sz="1200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h1{background-position:0 50%}</a:t>
            </a:r>
            <a:endParaRPr lang="ko-KR" altLang="en-US" sz="1200" dirty="0">
              <a:latin typeface="맑은 고딕" pitchFamily="50" charset="-127"/>
              <a:ea typeface="맑은 고딕" pitchFamily="50" charset="-127"/>
              <a:cs typeface="Courier New" pitchFamily="49" charset="0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899592" y="4365104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h1{position:relative;top:0</a:t>
            </a:r>
            <a:r>
              <a:rPr lang="en-US" altLang="ko-KR" sz="12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px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;left:0</a:t>
            </a:r>
            <a:r>
              <a:rPr lang="en-US" altLang="ko-KR" sz="12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px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}</a:t>
            </a:r>
            <a:endParaRPr lang="ko-KR" altLang="ko-KR" sz="1200" dirty="0">
              <a:latin typeface="맑은 고딕" pitchFamily="50" charset="-127"/>
              <a:ea typeface="맑은 고딕" pitchFamily="50" charset="-127"/>
              <a:cs typeface="Courier New" pitchFamily="49" charset="0"/>
            </a:endParaRPr>
          </a:p>
          <a:p>
            <a:r>
              <a:rPr lang="en-US" altLang="ko-KR" sz="1200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 </a:t>
            </a:r>
            <a:endParaRPr lang="ko-KR" altLang="ko-KR" sz="1200" dirty="0">
              <a:latin typeface="맑은 고딕" pitchFamily="50" charset="-127"/>
              <a:ea typeface="맑은 고딕" pitchFamily="50" charset="-127"/>
              <a:cs typeface="Courier New" pitchFamily="49" charset="0"/>
            </a:endParaRPr>
          </a:p>
          <a:p>
            <a:r>
              <a:rPr lang="en-US" altLang="ko-KR" sz="1200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h1{position:relative;top:0;left:0}</a:t>
            </a:r>
            <a:endParaRPr lang="ko-KR" altLang="en-US" sz="1200" dirty="0">
              <a:latin typeface="맑은 고딕" pitchFamily="50" charset="-127"/>
              <a:ea typeface="맑은 고딕" pitchFamily="50" charset="-127"/>
              <a:cs typeface="Courier New" pitchFamily="49" charset="0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99592" y="5589240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200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h1{padding:</a:t>
            </a:r>
            <a:r>
              <a:rPr lang="en-US" altLang="ko-KR" sz="12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20px 20px </a:t>
            </a:r>
            <a:r>
              <a:rPr lang="en-US" altLang="ko-KR" sz="1200" dirty="0" err="1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20px</a:t>
            </a:r>
            <a:r>
              <a:rPr lang="en-US" altLang="ko-KR" sz="12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 20px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}</a:t>
            </a:r>
            <a:endParaRPr lang="ko-KR" altLang="ko-KR" sz="1200" dirty="0">
              <a:latin typeface="맑은 고딕" pitchFamily="50" charset="-127"/>
              <a:ea typeface="맑은 고딕" pitchFamily="50" charset="-127"/>
              <a:cs typeface="Courier New" pitchFamily="49" charset="0"/>
            </a:endParaRPr>
          </a:p>
          <a:p>
            <a:r>
              <a:rPr lang="en-US" altLang="ko-KR" sz="1200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 </a:t>
            </a:r>
            <a:endParaRPr lang="ko-KR" altLang="ko-KR" sz="1200" dirty="0">
              <a:latin typeface="맑은 고딕" pitchFamily="50" charset="-127"/>
              <a:ea typeface="맑은 고딕" pitchFamily="50" charset="-127"/>
              <a:cs typeface="Courier New" pitchFamily="49" charset="0"/>
            </a:endParaRPr>
          </a:p>
          <a:p>
            <a:r>
              <a:rPr lang="en-US" altLang="ko-KR" sz="1200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h1{padding:20px}</a:t>
            </a:r>
            <a:endParaRPr lang="ko-KR" altLang="en-US" sz="1200" dirty="0">
              <a:latin typeface="맑은 고딕" pitchFamily="50" charset="-127"/>
              <a:ea typeface="맑은 고딕" pitchFamily="50" charset="-127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37678876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파일 크기 줄이기 </a:t>
            </a:r>
            <a:r>
              <a:rPr lang="en-US" altLang="ko-KR" dirty="0" smtClean="0"/>
              <a:t>(</a:t>
            </a:r>
            <a:r>
              <a:rPr lang="en-US" altLang="ko-KR" dirty="0" err="1"/>
              <a:t>Cont</a:t>
            </a:r>
            <a:r>
              <a:rPr lang="en-US" altLang="ko-KR" dirty="0"/>
              <a:t>’)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smtClean="0"/>
              <a:t>약식속성 사용하기</a:t>
            </a:r>
            <a:endParaRPr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>
          <a:xfrm>
            <a:off x="500089" y="1071566"/>
            <a:ext cx="8143877" cy="4857764"/>
          </a:xfrm>
        </p:spPr>
        <p:txBody>
          <a:bodyPr>
            <a:noAutofit/>
          </a:bodyPr>
          <a:lstStyle/>
          <a:p>
            <a:r>
              <a:rPr lang="en-US" altLang="ko-KR" dirty="0" smtClean="0"/>
              <a:t> </a:t>
            </a:r>
            <a:r>
              <a:rPr lang="en-US" altLang="ko-KR" dirty="0"/>
              <a:t>CSS </a:t>
            </a:r>
            <a:r>
              <a:rPr lang="ko-KR" altLang="ko-KR" dirty="0"/>
              <a:t>작성 문법에서 허용하는 약식 속성으로 선언하면 파일 크기를 줄일 수 있다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ko-KR" altLang="ko-KR" dirty="0" smtClean="0"/>
              <a:t>약식으로 </a:t>
            </a:r>
            <a:r>
              <a:rPr lang="ko-KR" altLang="ko-KR" dirty="0"/>
              <a:t>선언할 수 있는 속성은 </a:t>
            </a:r>
            <a:r>
              <a:rPr lang="en-US" altLang="ko-KR" dirty="0"/>
              <a:t>background, border, font</a:t>
            </a:r>
            <a:r>
              <a:rPr lang="ko-KR" altLang="ko-KR" dirty="0"/>
              <a:t>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pPr lvl="1"/>
            <a:r>
              <a:rPr lang="en-US" altLang="ko-KR" dirty="0" smtClean="0"/>
              <a:t>border</a:t>
            </a:r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r>
              <a:rPr lang="en-US" altLang="ko-KR" dirty="0" smtClean="0"/>
              <a:t>background</a:t>
            </a:r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r>
              <a:rPr lang="en-US" altLang="ko-KR" dirty="0" smtClean="0"/>
              <a:t>Font</a:t>
            </a:r>
            <a:br>
              <a:rPr lang="en-US" altLang="ko-KR" dirty="0" smtClean="0"/>
            </a:br>
            <a:r>
              <a:rPr lang="ko-KR" altLang="en-US" sz="1200" dirty="0" smtClean="0"/>
              <a:t>아래와 같이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선언하면 </a:t>
            </a:r>
            <a:r>
              <a:rPr lang="en-US" altLang="ko-KR" sz="1200" dirty="0" err="1" smtClean="0"/>
              <a:t>font-weight:bold</a:t>
            </a:r>
            <a:r>
              <a:rPr lang="ko-KR" altLang="en-US" sz="1200" dirty="0" smtClean="0"/>
              <a:t>는 상속되지 않고 </a:t>
            </a:r>
            <a:r>
              <a:rPr lang="en-US" altLang="ko-KR" sz="1200" dirty="0" smtClean="0"/>
              <a:t>font </a:t>
            </a:r>
            <a:r>
              <a:rPr lang="ko-KR" altLang="en-US" sz="1200" dirty="0" smtClean="0"/>
              <a:t>속성의 </a:t>
            </a:r>
            <a:r>
              <a:rPr lang="ko-KR" altLang="en-US" sz="1200" dirty="0" err="1" smtClean="0"/>
              <a:t>디폴트값인</a:t>
            </a:r>
            <a:r>
              <a:rPr lang="ko-KR" altLang="en-US" sz="1200" dirty="0" smtClean="0"/>
              <a:t> </a:t>
            </a:r>
            <a:r>
              <a:rPr lang="en-US" altLang="ko-KR" sz="1200" dirty="0" err="1" smtClean="0"/>
              <a:t>font-weight:normal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로 변경되기 때문에 불필요한 속성값을 선언해야 하는 문제가 발생한다</a:t>
            </a:r>
            <a:r>
              <a:rPr lang="en-US" altLang="ko-KR" sz="1200" dirty="0" smtClean="0"/>
              <a:t>. font</a:t>
            </a:r>
            <a:r>
              <a:rPr lang="ko-KR" altLang="en-US" sz="1200" dirty="0" smtClean="0"/>
              <a:t>는 약식속성을 사용하지 않는다</a:t>
            </a:r>
            <a:r>
              <a:rPr lang="en-US" altLang="ko-KR" sz="1200" dirty="0" smtClean="0"/>
              <a:t>.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marL="457200" lvl="1" indent="0">
              <a:lnSpc>
                <a:spcPct val="150000"/>
              </a:lnSpc>
              <a:buClr>
                <a:srgbClr val="0000CC"/>
              </a:buClr>
              <a:buNone/>
            </a:pP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5.1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899592" y="2996952"/>
            <a:ext cx="799288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.class{</a:t>
            </a:r>
            <a:r>
              <a:rPr lang="en-US" altLang="ko-KR" sz="12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border:1px solid #ddd;border-bottom:1px solid #eee;border-top:1px solid #</a:t>
            </a:r>
            <a:r>
              <a:rPr lang="en-US" altLang="ko-KR" sz="1200" dirty="0" err="1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eee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}</a:t>
            </a:r>
            <a:endParaRPr lang="ko-KR" altLang="ko-KR" sz="1200" dirty="0">
              <a:latin typeface="맑은 고딕" pitchFamily="50" charset="-127"/>
              <a:ea typeface="맑은 고딕" pitchFamily="50" charset="-127"/>
              <a:cs typeface="Courier New" pitchFamily="49" charset="0"/>
            </a:endParaRPr>
          </a:p>
          <a:p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.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class{border:1px </a:t>
            </a:r>
            <a:r>
              <a:rPr lang="en-US" altLang="ko-KR" sz="1200" dirty="0" err="1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solid;border-color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:#</a:t>
            </a:r>
            <a:r>
              <a:rPr lang="en-US" altLang="ko-KR" sz="1200" dirty="0" err="1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eee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 #</a:t>
            </a:r>
            <a:r>
              <a:rPr lang="en-US" altLang="ko-KR" sz="1200" dirty="0" err="1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ddd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 #</a:t>
            </a:r>
            <a:r>
              <a:rPr lang="en-US" altLang="ko-KR" sz="1200" dirty="0" err="1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eee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 #</a:t>
            </a:r>
            <a:r>
              <a:rPr lang="en-US" altLang="ko-KR" sz="1200" dirty="0" err="1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ddd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}</a:t>
            </a:r>
            <a:endParaRPr lang="ko-KR" altLang="en-US" sz="1200" dirty="0">
              <a:latin typeface="맑은 고딕" pitchFamily="50" charset="-127"/>
              <a:ea typeface="맑은 고딕" pitchFamily="50" charset="-127"/>
              <a:cs typeface="Courier New" pitchFamily="49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899592" y="1693257"/>
            <a:ext cx="756084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.class{</a:t>
            </a:r>
            <a:r>
              <a:rPr lang="en-US" altLang="ko-KR" sz="12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border-width:1px;border-style:solid;border-color:#000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}</a:t>
            </a:r>
            <a:endParaRPr lang="ko-KR" altLang="ko-KR" sz="1200" dirty="0">
              <a:latin typeface="맑은 고딕" pitchFamily="50" charset="-127"/>
              <a:ea typeface="맑은 고딕" pitchFamily="50" charset="-127"/>
              <a:cs typeface="Courier New" pitchFamily="49" charset="0"/>
            </a:endParaRPr>
          </a:p>
          <a:p>
            <a:r>
              <a:rPr lang="en-US" altLang="ko-KR" sz="1200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.class2{</a:t>
            </a:r>
            <a:r>
              <a:rPr lang="en-US" altLang="ko-KR" sz="12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background-color:#000;background-attachment:scroll;background-image:url(</a:t>
            </a:r>
            <a:r>
              <a:rPr lang="ko-KR" altLang="ko-KR" sz="12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이미지</a:t>
            </a:r>
            <a:r>
              <a:rPr lang="en-US" altLang="ko-KR" sz="12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);</a:t>
            </a:r>
            <a:endParaRPr lang="ko-KR" altLang="ko-KR" sz="1200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  <a:cs typeface="Courier New" pitchFamily="49" charset="0"/>
            </a:endParaRPr>
          </a:p>
          <a:p>
            <a:r>
              <a:rPr lang="en-US" altLang="ko-KR" sz="12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background-</a:t>
            </a:r>
            <a:r>
              <a:rPr lang="en-US" altLang="ko-KR" sz="1200" dirty="0" err="1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position:left</a:t>
            </a:r>
            <a:r>
              <a:rPr lang="en-US" altLang="ko-KR" sz="12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 </a:t>
            </a:r>
            <a:r>
              <a:rPr lang="en-US" altLang="ko-KR" sz="1200" dirty="0" err="1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top;background-repeat:repeat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}</a:t>
            </a:r>
            <a:endParaRPr lang="ko-KR" altLang="ko-KR" sz="1200" dirty="0">
              <a:latin typeface="맑은 고딕" pitchFamily="50" charset="-127"/>
              <a:ea typeface="맑은 고딕" pitchFamily="50" charset="-127"/>
              <a:cs typeface="Courier New" pitchFamily="49" charset="0"/>
            </a:endParaRPr>
          </a:p>
          <a:p>
            <a:r>
              <a:rPr lang="en-US" altLang="ko-KR" sz="1200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.class{border:1px solid #000}</a:t>
            </a:r>
            <a:endParaRPr lang="ko-KR" altLang="ko-KR" sz="1200" dirty="0">
              <a:latin typeface="맑은 고딕" pitchFamily="50" charset="-127"/>
              <a:ea typeface="맑은 고딕" pitchFamily="50" charset="-127"/>
              <a:cs typeface="Courier New" pitchFamily="49" charset="0"/>
            </a:endParaRPr>
          </a:p>
          <a:p>
            <a:r>
              <a:rPr lang="en-US" altLang="ko-KR" sz="1200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.class2{background:#000 </a:t>
            </a:r>
            <a:r>
              <a:rPr lang="en-US" altLang="ko-KR" sz="1200" dirty="0" err="1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url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(</a:t>
            </a:r>
            <a:r>
              <a:rPr lang="ko-KR" altLang="ko-KR" sz="1200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이미지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) repeat scroll 0 0}</a:t>
            </a:r>
            <a:endParaRPr lang="ko-KR" altLang="en-US" sz="1200" dirty="0">
              <a:latin typeface="맑은 고딕" pitchFamily="50" charset="-127"/>
              <a:ea typeface="맑은 고딕" pitchFamily="50" charset="-127"/>
              <a:cs typeface="Courier New" pitchFamily="49" charset="0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899592" y="3861048"/>
            <a:ext cx="559836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.class{background:#ccc </a:t>
            </a:r>
            <a:r>
              <a:rPr lang="en-US" altLang="ko-KR" sz="1200" dirty="0" err="1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url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(</a:t>
            </a:r>
            <a:r>
              <a:rPr lang="ko-KR" altLang="ko-KR" sz="1200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이미지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) no-repeat 0 0}</a:t>
            </a:r>
            <a:endParaRPr lang="ko-KR" altLang="ko-KR" sz="1200" dirty="0">
              <a:latin typeface="맑은 고딕" pitchFamily="50" charset="-127"/>
              <a:ea typeface="맑은 고딕" pitchFamily="50" charset="-127"/>
              <a:cs typeface="Courier New" pitchFamily="49" charset="0"/>
            </a:endParaRPr>
          </a:p>
          <a:p>
            <a:r>
              <a:rPr lang="en-US" altLang="ko-KR" sz="1200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.class2{</a:t>
            </a:r>
            <a:r>
              <a:rPr lang="en-US" altLang="ko-KR" sz="12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background:#</a:t>
            </a:r>
            <a:r>
              <a:rPr lang="en-US" altLang="ko-KR" sz="1200" dirty="0" err="1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ddd</a:t>
            </a:r>
            <a:r>
              <a:rPr lang="en-US" altLang="ko-KR" sz="12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 </a:t>
            </a:r>
            <a:r>
              <a:rPr lang="en-US" altLang="ko-KR" sz="1200" dirty="0" err="1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url</a:t>
            </a:r>
            <a:r>
              <a:rPr lang="en-US" altLang="ko-KR" sz="12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(</a:t>
            </a:r>
            <a:r>
              <a:rPr lang="ko-KR" altLang="ko-KR" sz="12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이미지</a:t>
            </a:r>
            <a:r>
              <a:rPr lang="en-US" altLang="ko-KR" sz="12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) no-repeat 0 0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}</a:t>
            </a:r>
            <a:endParaRPr lang="ko-KR" altLang="ko-KR" sz="1200" dirty="0">
              <a:latin typeface="맑은 고딕" pitchFamily="50" charset="-127"/>
              <a:ea typeface="맑은 고딕" pitchFamily="50" charset="-127"/>
              <a:cs typeface="Courier New" pitchFamily="49" charset="0"/>
            </a:endParaRPr>
          </a:p>
          <a:p>
            <a:r>
              <a:rPr lang="en-US" altLang="ko-KR" sz="1200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 </a:t>
            </a:r>
            <a:endParaRPr lang="ko-KR" altLang="ko-KR" sz="1200" dirty="0">
              <a:latin typeface="맑은 고딕" pitchFamily="50" charset="-127"/>
              <a:ea typeface="맑은 고딕" pitchFamily="50" charset="-127"/>
              <a:cs typeface="Courier New" pitchFamily="49" charset="0"/>
            </a:endParaRPr>
          </a:p>
          <a:p>
            <a:r>
              <a:rPr lang="en-US" altLang="ko-KR" sz="1200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.class,class2{background:#ccc </a:t>
            </a:r>
            <a:r>
              <a:rPr lang="en-US" altLang="ko-KR" sz="1200" dirty="0" err="1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url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(</a:t>
            </a:r>
            <a:r>
              <a:rPr lang="ko-KR" altLang="ko-KR" sz="1200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이미지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) no-repeat 0 0}</a:t>
            </a:r>
            <a:endParaRPr lang="ko-KR" altLang="ko-KR" sz="1200" dirty="0">
              <a:latin typeface="맑은 고딕" pitchFamily="50" charset="-127"/>
              <a:ea typeface="맑은 고딕" pitchFamily="50" charset="-127"/>
              <a:cs typeface="Courier New" pitchFamily="49" charset="0"/>
            </a:endParaRPr>
          </a:p>
          <a:p>
            <a:r>
              <a:rPr lang="en-US" altLang="ko-KR" sz="1200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.class2{background-color:#</a:t>
            </a:r>
            <a:r>
              <a:rPr lang="en-US" altLang="ko-KR" sz="1200" dirty="0" err="1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ddd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}</a:t>
            </a:r>
            <a:endParaRPr lang="ko-KR" altLang="en-US" sz="1200" dirty="0">
              <a:latin typeface="맑은 고딕" pitchFamily="50" charset="-127"/>
              <a:ea typeface="맑은 고딕" pitchFamily="50" charset="-127"/>
              <a:cs typeface="Courier New" pitchFamily="49" charset="0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899592" y="5733256"/>
            <a:ext cx="799288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.class{font-weight:bold;font-size:12px;font-family:dotum}</a:t>
            </a:r>
            <a:endParaRPr lang="ko-KR" altLang="ko-KR" sz="1200" dirty="0">
              <a:latin typeface="맑은 고딕" pitchFamily="50" charset="-127"/>
              <a:ea typeface="맑은 고딕" pitchFamily="50" charset="-127"/>
              <a:cs typeface="Courier New" pitchFamily="49" charset="0"/>
            </a:endParaRPr>
          </a:p>
          <a:p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.class p{font:14px </a:t>
            </a:r>
            <a:r>
              <a:rPr lang="en-US" altLang="ko-KR" sz="1200" dirty="0" err="1" smtClean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gulim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}</a:t>
            </a:r>
            <a:endParaRPr lang="ko-KR" altLang="en-US" sz="1200" dirty="0">
              <a:latin typeface="맑은 고딕" pitchFamily="50" charset="-127"/>
              <a:ea typeface="맑은 고딕" pitchFamily="50" charset="-127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05924563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파일 크기 줄이기 </a:t>
            </a:r>
            <a:r>
              <a:rPr lang="en-US" altLang="ko-KR" dirty="0" smtClean="0"/>
              <a:t>(</a:t>
            </a:r>
            <a:r>
              <a:rPr lang="en-US" altLang="ko-KR" dirty="0" err="1"/>
              <a:t>Cont</a:t>
            </a:r>
            <a:r>
              <a:rPr lang="en-US" altLang="ko-KR" dirty="0"/>
              <a:t>’)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1"/>
          </p:nvPr>
        </p:nvSpPr>
        <p:spPr>
          <a:xfrm>
            <a:off x="928662" y="642918"/>
            <a:ext cx="5731570" cy="357189"/>
          </a:xfrm>
        </p:spPr>
        <p:txBody>
          <a:bodyPr/>
          <a:lstStyle/>
          <a:p>
            <a:r>
              <a:rPr lang="en-US" altLang="ko-KR" dirty="0" smtClean="0"/>
              <a:t>N-MET(NHN Markup Enhancement Tool)</a:t>
            </a:r>
            <a:endParaRPr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>
          <a:xfrm>
            <a:off x="500089" y="1071566"/>
            <a:ext cx="8143877" cy="4857764"/>
          </a:xfrm>
        </p:spPr>
        <p:txBody>
          <a:bodyPr>
            <a:noAutofit/>
          </a:bodyPr>
          <a:lstStyle/>
          <a:p>
            <a:pPr marL="266700" indent="-266700"/>
            <a:r>
              <a:rPr lang="en-US" altLang="ko-KR" dirty="0" smtClean="0"/>
              <a:t>CSS </a:t>
            </a:r>
            <a:r>
              <a:rPr lang="en-US" altLang="ko-KR" dirty="0"/>
              <a:t>Formatter</a:t>
            </a:r>
            <a:r>
              <a:rPr lang="ko-KR" altLang="ko-KR" dirty="0"/>
              <a:t>를 이용해서 앞서 설명한 파일 크기를 줄이는 방법을 자동으로 </a:t>
            </a:r>
            <a:r>
              <a:rPr lang="ko-KR" altLang="ko-KR" dirty="0" smtClean="0"/>
              <a:t>적용</a:t>
            </a:r>
            <a:r>
              <a:rPr lang="ko-KR" altLang="en-US" dirty="0" smtClean="0"/>
              <a:t>할 수 있</a:t>
            </a:r>
            <a:r>
              <a:rPr lang="ko-KR" altLang="ko-KR" dirty="0" smtClean="0"/>
              <a:t>다</a:t>
            </a:r>
            <a:r>
              <a:rPr lang="en-US" altLang="ko-KR" dirty="0"/>
              <a:t>.</a:t>
            </a:r>
            <a:r>
              <a:rPr lang="en-US" altLang="ko-KR" dirty="0" smtClean="0"/>
              <a:t> </a:t>
            </a: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5.1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11560" y="1655797"/>
            <a:ext cx="4972450" cy="42934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lvl="0" indent="-1714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ko-KR" sz="1400" dirty="0" err="1">
                <a:latin typeface="맑은 고딕" pitchFamily="50" charset="-127"/>
                <a:ea typeface="맑은 고딕" pitchFamily="50" charset="-127"/>
              </a:rPr>
              <a:t>선택자</a:t>
            </a:r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ko-KR" sz="1400" dirty="0">
                <a:latin typeface="맑은 고딕" pitchFamily="50" charset="-127"/>
                <a:ea typeface="맑은 고딕" pitchFamily="50" charset="-127"/>
              </a:rPr>
              <a:t>속성</a:t>
            </a:r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ko-KR" sz="1400" dirty="0">
                <a:latin typeface="맑은 고딕" pitchFamily="50" charset="-127"/>
                <a:ea typeface="맑은 고딕" pitchFamily="50" charset="-127"/>
              </a:rPr>
              <a:t>값 사이의 공백 제거</a:t>
            </a:r>
          </a:p>
          <a:p>
            <a:pPr marL="171450" lvl="0" indent="-1714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ko-KR" sz="1400" dirty="0">
                <a:latin typeface="맑은 고딕" pitchFamily="50" charset="-127"/>
                <a:ea typeface="맑은 고딕" pitchFamily="50" charset="-127"/>
              </a:rPr>
              <a:t>마지막 속성 값 뒤의 세미콜론</a:t>
            </a:r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(;) </a:t>
            </a:r>
            <a:r>
              <a:rPr lang="ko-KR" altLang="ko-KR" sz="1400" dirty="0">
                <a:latin typeface="맑은 고딕" pitchFamily="50" charset="-127"/>
                <a:ea typeface="맑은 고딕" pitchFamily="50" charset="-127"/>
              </a:rPr>
              <a:t>제거</a:t>
            </a:r>
          </a:p>
          <a:p>
            <a:pPr marL="171450" lvl="0" indent="-1714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NHN </a:t>
            </a:r>
            <a:r>
              <a:rPr lang="ko-KR" altLang="ko-KR" sz="1400" dirty="0" err="1">
                <a:latin typeface="맑은 고딕" pitchFamily="50" charset="-127"/>
                <a:ea typeface="맑은 고딕" pitchFamily="50" charset="-127"/>
              </a:rPr>
              <a:t>마크업</a:t>
            </a:r>
            <a:r>
              <a:rPr lang="ko-KR" altLang="ko-KR" sz="1400" dirty="0">
                <a:latin typeface="맑은 고딕" pitchFamily="50" charset="-127"/>
                <a:ea typeface="맑은 고딕" pitchFamily="50" charset="-127"/>
              </a:rPr>
              <a:t> 코딩 </a:t>
            </a:r>
            <a:r>
              <a:rPr lang="ko-KR" altLang="ko-KR" sz="1400" dirty="0" err="1">
                <a:latin typeface="맑은 고딕" pitchFamily="50" charset="-127"/>
                <a:ea typeface="맑은 고딕" pitchFamily="50" charset="-127"/>
              </a:rPr>
              <a:t>컨벤션</a:t>
            </a:r>
            <a:r>
              <a:rPr lang="ko-KR" altLang="ko-KR" sz="1400" dirty="0">
                <a:latin typeface="맑은 고딕" pitchFamily="50" charset="-127"/>
                <a:ea typeface="맑은 고딕" pitchFamily="50" charset="-127"/>
              </a:rPr>
              <a:t> 규칙에 맞는 속성 순서 정렬</a:t>
            </a:r>
          </a:p>
          <a:p>
            <a:pPr marL="171450" lvl="0" indent="-1714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ko-KR" altLang="ko-KR" sz="1400" dirty="0">
                <a:latin typeface="맑은 고딕" pitchFamily="50" charset="-127"/>
                <a:ea typeface="맑은 고딕" pitchFamily="50" charset="-127"/>
              </a:rPr>
              <a:t>줄 이상의 빈 줄을</a:t>
            </a:r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 1</a:t>
            </a:r>
            <a:r>
              <a:rPr lang="ko-KR" altLang="ko-KR" sz="1400" dirty="0">
                <a:latin typeface="맑은 고딕" pitchFamily="50" charset="-127"/>
                <a:ea typeface="맑은 고딕" pitchFamily="50" charset="-127"/>
              </a:rPr>
              <a:t>줄로 변경</a:t>
            </a:r>
          </a:p>
          <a:p>
            <a:pPr marL="171450" lvl="0" indent="-1714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ko-KR" sz="1400" dirty="0">
                <a:latin typeface="맑은 고딕" pitchFamily="50" charset="-127"/>
                <a:ea typeface="맑은 고딕" pitchFamily="50" charset="-127"/>
              </a:rPr>
              <a:t>모든 들여쓰기 제거</a:t>
            </a:r>
          </a:p>
          <a:p>
            <a:pPr marL="171450" lvl="0" indent="-1714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ko-KR" sz="1400" dirty="0">
                <a:latin typeface="맑은 고딕" pitchFamily="50" charset="-127"/>
                <a:ea typeface="맑은 고딕" pitchFamily="50" charset="-127"/>
              </a:rPr>
              <a:t>대문자로 쓰인 속성 소문자로 변경</a:t>
            </a:r>
          </a:p>
          <a:p>
            <a:pPr marL="171450" lvl="0" indent="-1714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ko-KR" sz="1400" dirty="0">
                <a:latin typeface="맑은 고딕" pitchFamily="50" charset="-127"/>
                <a:ea typeface="맑은 고딕" pitchFamily="50" charset="-127"/>
              </a:rPr>
              <a:t>한글 폰트 이름을 </a:t>
            </a:r>
            <a:r>
              <a:rPr lang="ko-KR" altLang="ko-KR" sz="1400" dirty="0" err="1">
                <a:latin typeface="맑은 고딕" pitchFamily="50" charset="-127"/>
                <a:ea typeface="맑은 고딕" pitchFamily="50" charset="-127"/>
              </a:rPr>
              <a:t>홑작은따옴표</a:t>
            </a:r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ko-KR" sz="1400" dirty="0">
                <a:latin typeface="맑은 고딕" pitchFamily="50" charset="-127"/>
                <a:ea typeface="맑은 고딕" pitchFamily="50" charset="-127"/>
              </a:rPr>
              <a:t>‘</a:t>
            </a:r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ko-KR" altLang="ko-KR" sz="1400" dirty="0">
                <a:latin typeface="맑은 고딕" pitchFamily="50" charset="-127"/>
                <a:ea typeface="맑은 고딕" pitchFamily="50" charset="-127"/>
              </a:rPr>
              <a:t>로 감싸기</a:t>
            </a:r>
          </a:p>
          <a:p>
            <a:pPr marL="171450" lvl="0" indent="-1714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ko-KR" sz="1400" dirty="0">
                <a:latin typeface="맑은 고딕" pitchFamily="50" charset="-127"/>
                <a:ea typeface="맑은 고딕" pitchFamily="50" charset="-127"/>
              </a:rPr>
              <a:t>주석 시작</a:t>
            </a:r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(/*) </a:t>
            </a:r>
            <a:r>
              <a:rPr lang="ko-KR" altLang="ko-KR" sz="1400" dirty="0">
                <a:latin typeface="맑은 고딕" pitchFamily="50" charset="-127"/>
                <a:ea typeface="맑은 고딕" pitchFamily="50" charset="-127"/>
              </a:rPr>
              <a:t>다음과 주석 끝</a:t>
            </a:r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(*/) </a:t>
            </a:r>
            <a:r>
              <a:rPr lang="ko-KR" altLang="ko-KR" sz="1400" dirty="0">
                <a:latin typeface="맑은 고딕" pitchFamily="50" charset="-127"/>
                <a:ea typeface="맑은 고딕" pitchFamily="50" charset="-127"/>
              </a:rPr>
              <a:t>이전에 공백이 없거나 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ko-KR" altLang="ko-KR" sz="1400" dirty="0" smtClean="0">
                <a:latin typeface="맑은 고딕" pitchFamily="50" charset="-127"/>
                <a:ea typeface="맑은 고딕" pitchFamily="50" charset="-127"/>
              </a:rPr>
              <a:t>두 </a:t>
            </a:r>
            <a:r>
              <a:rPr lang="ko-KR" altLang="ko-KR" sz="1400" dirty="0">
                <a:latin typeface="맑은 고딕" pitchFamily="50" charset="-127"/>
                <a:ea typeface="맑은 고딕" pitchFamily="50" charset="-127"/>
              </a:rPr>
              <a:t>칸 이상의 공백이 있으면 한 칸의 공백으로 변경</a:t>
            </a:r>
          </a:p>
          <a:p>
            <a:pPr marL="171450" lvl="0" indent="-1714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ko-KR" sz="1400" dirty="0">
                <a:latin typeface="맑은 고딕" pitchFamily="50" charset="-127"/>
                <a:ea typeface="맑은 고딕" pitchFamily="50" charset="-127"/>
              </a:rPr>
              <a:t>속성값 축약</a:t>
            </a:r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0px </a:t>
            </a:r>
            <a:r>
              <a:rPr lang="ko-KR" altLang="ko-KR" sz="1400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→</a:t>
            </a:r>
            <a:r>
              <a:rPr lang="en-US" altLang="ko-KR" sz="1400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 0, 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/>
            </a:r>
            <a:br>
              <a:rPr lang="en-US" altLang="ko-KR" sz="1400" dirty="0" smtClean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</a:b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margin:1px </a:t>
            </a:r>
            <a:r>
              <a:rPr lang="en-US" altLang="ko-KR" sz="1400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2px 1px 2px </a:t>
            </a:r>
            <a:r>
              <a:rPr lang="ko-KR" altLang="ko-KR" sz="1400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→</a:t>
            </a:r>
            <a:r>
              <a:rPr lang="en-US" altLang="ko-KR" sz="1400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 margin:1px 2px, color:#112233 </a:t>
            </a:r>
            <a:r>
              <a:rPr lang="ko-KR" altLang="ko-KR" sz="1400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→</a:t>
            </a:r>
            <a:r>
              <a:rPr lang="en-US" altLang="ko-KR" sz="1400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 color:#123</a:t>
            </a:r>
            <a:endParaRPr lang="ko-KR" altLang="ko-KR" sz="1400" dirty="0">
              <a:latin typeface="맑은 고딕" pitchFamily="50" charset="-127"/>
              <a:ea typeface="맑은 고딕" pitchFamily="50" charset="-127"/>
              <a:cs typeface="Courier New" pitchFamily="49" charset="0"/>
            </a:endParaRPr>
          </a:p>
        </p:txBody>
      </p:sp>
      <p:pic>
        <p:nvPicPr>
          <p:cNvPr id="9" name="Picture 2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584010" y="1844824"/>
            <a:ext cx="3255972" cy="3096344"/>
          </a:xfrm>
          <a:prstGeom prst="rect">
            <a:avLst/>
          </a:prstGeom>
          <a:noFill/>
          <a:ln>
            <a:noFill/>
          </a:ln>
          <a:effectLst/>
          <a:extLst/>
        </p:spPr>
      </p:pic>
      <p:sp>
        <p:nvSpPr>
          <p:cNvPr id="4" name="직사각형 3"/>
          <p:cNvSpPr/>
          <p:nvPr/>
        </p:nvSpPr>
        <p:spPr>
          <a:xfrm>
            <a:off x="755576" y="5928570"/>
            <a:ext cx="631240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 dirty="0" smtClean="0">
                <a:latin typeface="맑은 고딕" pitchFamily="50" charset="-127"/>
                <a:ea typeface="맑은 고딕" pitchFamily="50" charset="-127"/>
              </a:rPr>
              <a:t>다운로드 및 사용법 </a:t>
            </a:r>
            <a:r>
              <a:rPr lang="en-US" altLang="ko-KR" sz="1400" b="1" dirty="0" smtClean="0">
                <a:latin typeface="맑은 고딕" pitchFamily="50" charset="-127"/>
                <a:ea typeface="맑은 고딕" pitchFamily="50" charset="-127"/>
              </a:rPr>
              <a:t>: http</a:t>
            </a:r>
            <a:r>
              <a:rPr lang="en-US" altLang="ko-KR" sz="1400" b="1" dirty="0">
                <a:latin typeface="맑은 고딕" pitchFamily="50" charset="-127"/>
                <a:ea typeface="맑은 고딕" pitchFamily="50" charset="-127"/>
              </a:rPr>
              <a:t>://html.nhncorp.com/markup_tools/nmet</a:t>
            </a:r>
            <a:endParaRPr lang="ko-KR" altLang="en-US" sz="1400" b="1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8507583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파일 크기 줄이기 </a:t>
            </a:r>
            <a:r>
              <a:rPr lang="en-US" altLang="ko-KR" dirty="0" smtClean="0"/>
              <a:t>(</a:t>
            </a:r>
            <a:r>
              <a:rPr lang="en-US" altLang="ko-KR" dirty="0" err="1"/>
              <a:t>Cont</a:t>
            </a:r>
            <a:r>
              <a:rPr lang="en-US" altLang="ko-KR" dirty="0"/>
              <a:t>’)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smtClean="0"/>
              <a:t>한번에 선언하기</a:t>
            </a:r>
            <a:endParaRPr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>
          <a:xfrm>
            <a:off x="500089" y="1071566"/>
            <a:ext cx="8143877" cy="4857764"/>
          </a:xfrm>
        </p:spPr>
        <p:txBody>
          <a:bodyPr>
            <a:noAutofit/>
          </a:bodyPr>
          <a:lstStyle/>
          <a:p>
            <a:r>
              <a:rPr lang="en-US" altLang="ko-KR" dirty="0" smtClean="0"/>
              <a:t> </a:t>
            </a:r>
            <a:r>
              <a:rPr lang="ko-KR" altLang="ko-KR" dirty="0" smtClean="0"/>
              <a:t>다음과 </a:t>
            </a:r>
            <a:r>
              <a:rPr lang="ko-KR" altLang="ko-KR" dirty="0"/>
              <a:t>같은</a:t>
            </a:r>
            <a:r>
              <a:rPr lang="en-US" altLang="ko-KR" dirty="0"/>
              <a:t> CSS </a:t>
            </a:r>
            <a:r>
              <a:rPr lang="ko-KR" altLang="ko-KR" dirty="0"/>
              <a:t>특징을 고려하여 코드를 작성하면 파일 크기를 줄일 수 있다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 </a:t>
            </a:r>
            <a:r>
              <a:rPr lang="ko-KR" altLang="ko-KR" dirty="0" smtClean="0"/>
              <a:t>동일한 </a:t>
            </a:r>
            <a:r>
              <a:rPr lang="ko-KR" altLang="ko-KR" dirty="0"/>
              <a:t>속성을 가진 </a:t>
            </a:r>
            <a:r>
              <a:rPr lang="ko-KR" altLang="ko-KR" dirty="0" err="1"/>
              <a:t>선택자</a:t>
            </a:r>
            <a:r>
              <a:rPr lang="en-US" altLang="ko-KR" dirty="0"/>
              <a:t>(selector)</a:t>
            </a:r>
            <a:r>
              <a:rPr lang="ko-KR" altLang="ko-KR" dirty="0"/>
              <a:t>는 한번에 선언하면 파일 크기를 줄일 수 있다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 </a:t>
            </a:r>
            <a:r>
              <a:rPr lang="ko-KR" altLang="ko-KR" dirty="0" smtClean="0"/>
              <a:t>반복되는 </a:t>
            </a:r>
            <a:r>
              <a:rPr lang="ko-KR" altLang="ko-KR" dirty="0"/>
              <a:t>속성은 공통 요소에 한번에 선언하면 파일 크기를 줄일 수 있다</a:t>
            </a:r>
            <a:r>
              <a:rPr lang="en-US" altLang="ko-KR" dirty="0"/>
              <a:t>.</a:t>
            </a:r>
            <a:endParaRPr lang="ko-KR" altLang="ko-KR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5.1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827584" y="1522844"/>
            <a:ext cx="4572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marL="171450" lvl="0" indent="-171450">
              <a:buFont typeface="Arial" pitchFamily="34" charset="0"/>
              <a:buChar char="•"/>
            </a:pP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CSS </a:t>
            </a:r>
            <a:r>
              <a:rPr lang="ko-KR" altLang="ko-KR" sz="1200" dirty="0">
                <a:latin typeface="맑은 고딕" pitchFamily="50" charset="-127"/>
                <a:ea typeface="맑은 고딕" pitchFamily="50" charset="-127"/>
              </a:rPr>
              <a:t>문서 위에서 아래로 속성을 상속</a:t>
            </a:r>
          </a:p>
          <a:p>
            <a:pPr marL="171450" lvl="0" indent="-171450">
              <a:buFont typeface="Arial" pitchFamily="34" charset="0"/>
              <a:buChar char="•"/>
            </a:pPr>
            <a:r>
              <a:rPr lang="ko-KR" altLang="ko-KR" sz="1200" dirty="0">
                <a:latin typeface="맑은 고딕" pitchFamily="50" charset="-127"/>
                <a:ea typeface="맑은 고딕" pitchFamily="50" charset="-127"/>
              </a:rPr>
              <a:t>하위 </a:t>
            </a:r>
            <a:r>
              <a:rPr lang="ko-KR" altLang="ko-KR" sz="1200" dirty="0" err="1">
                <a:latin typeface="맑은 고딕" pitchFamily="50" charset="-127"/>
                <a:ea typeface="맑은 고딕" pitchFamily="50" charset="-127"/>
              </a:rPr>
              <a:t>노드에</a:t>
            </a:r>
            <a:r>
              <a:rPr lang="ko-KR" altLang="ko-KR" sz="1200" dirty="0">
                <a:latin typeface="맑은 고딕" pitchFamily="50" charset="-127"/>
                <a:ea typeface="맑은 고딕" pitchFamily="50" charset="-127"/>
              </a:rPr>
              <a:t> 상속되는 속성</a:t>
            </a:r>
          </a:p>
          <a:p>
            <a:pPr marL="171450" lvl="0" indent="-171450">
              <a:buFont typeface="Arial" pitchFamily="34" charset="0"/>
              <a:buChar char="•"/>
            </a:pPr>
            <a:r>
              <a:rPr lang="ko-KR" altLang="ko-KR" sz="1200" dirty="0" err="1">
                <a:latin typeface="맑은 고딕" pitchFamily="50" charset="-127"/>
                <a:ea typeface="맑은 고딕" pitchFamily="50" charset="-127"/>
              </a:rPr>
              <a:t>선택자</a:t>
            </a:r>
            <a:r>
              <a:rPr lang="ko-KR" altLang="ko-KR" sz="1200" dirty="0">
                <a:latin typeface="맑은 고딕" pitchFamily="50" charset="-127"/>
                <a:ea typeface="맑은 고딕" pitchFamily="50" charset="-127"/>
              </a:rPr>
              <a:t> 선언 방법에 따른 속성 적용 우선순위</a:t>
            </a:r>
          </a:p>
          <a:p>
            <a:pPr marL="171450" lvl="0" indent="-171450">
              <a:buFont typeface="Arial" pitchFamily="34" charset="0"/>
              <a:buChar char="•"/>
            </a:pP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!important </a:t>
            </a:r>
            <a:r>
              <a:rPr lang="ko-KR" altLang="ko-KR" sz="1200" dirty="0">
                <a:latin typeface="맑은 고딕" pitchFamily="50" charset="-127"/>
                <a:ea typeface="맑은 고딕" pitchFamily="50" charset="-127"/>
              </a:rPr>
              <a:t>사용 가능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854248" y="2708920"/>
            <a:ext cx="561451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h1{margin:0}</a:t>
            </a:r>
            <a:endParaRPr lang="ko-KR" altLang="ko-KR" sz="1200" dirty="0">
              <a:latin typeface="맑은 고딕" pitchFamily="50" charset="-127"/>
              <a:ea typeface="맑은 고딕" pitchFamily="50" charset="-127"/>
              <a:cs typeface="Courier New" pitchFamily="49" charset="0"/>
            </a:endParaRPr>
          </a:p>
          <a:p>
            <a:r>
              <a:rPr lang="en-US" altLang="ko-KR" sz="1200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h2{margin:0}</a:t>
            </a:r>
            <a:endParaRPr lang="ko-KR" altLang="ko-KR" sz="1200" dirty="0">
              <a:latin typeface="맑은 고딕" pitchFamily="50" charset="-127"/>
              <a:ea typeface="맑은 고딕" pitchFamily="50" charset="-127"/>
              <a:cs typeface="Courier New" pitchFamily="49" charset="0"/>
            </a:endParaRPr>
          </a:p>
          <a:p>
            <a:r>
              <a:rPr lang="en-US" altLang="ko-KR" sz="1200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 </a:t>
            </a:r>
            <a:endParaRPr lang="ko-KR" altLang="ko-KR" sz="1200" dirty="0">
              <a:latin typeface="맑은 고딕" pitchFamily="50" charset="-127"/>
              <a:ea typeface="맑은 고딕" pitchFamily="50" charset="-127"/>
              <a:cs typeface="Courier New" pitchFamily="49" charset="0"/>
            </a:endParaRPr>
          </a:p>
          <a:p>
            <a:r>
              <a:rPr lang="en-US" altLang="ko-KR" sz="1200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h1,h2{margin:0}</a:t>
            </a:r>
            <a:endParaRPr lang="ko-KR" altLang="en-US" sz="1200" dirty="0">
              <a:latin typeface="맑은 고딕" pitchFamily="50" charset="-127"/>
              <a:ea typeface="맑은 고딕" pitchFamily="50" charset="-127"/>
              <a:cs typeface="Courier New" pitchFamily="49" charset="0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54248" y="4077072"/>
            <a:ext cx="8289752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.list li{float:left;width:54px;background:url(http://www.naver.com/naver.gif) no-repeat}</a:t>
            </a:r>
            <a:endParaRPr lang="ko-KR" altLang="ko-KR" sz="1200" dirty="0">
              <a:latin typeface="맑은 고딕" pitchFamily="50" charset="-127"/>
              <a:ea typeface="맑은 고딕" pitchFamily="50" charset="-127"/>
              <a:cs typeface="Courier New" pitchFamily="49" charset="0"/>
            </a:endParaRPr>
          </a:p>
          <a:p>
            <a:r>
              <a:rPr lang="en-US" altLang="ko-KR" sz="1200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.list .list1{</a:t>
            </a:r>
            <a:r>
              <a:rPr lang="en-US" altLang="ko-KR" sz="1200" dirty="0" err="1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background:url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(http://www.naver.com/naver.gif) no-repeat 0 -10px}</a:t>
            </a:r>
            <a:endParaRPr lang="ko-KR" altLang="ko-KR" sz="1200" dirty="0">
              <a:latin typeface="맑은 고딕" pitchFamily="50" charset="-127"/>
              <a:ea typeface="맑은 고딕" pitchFamily="50" charset="-127"/>
              <a:cs typeface="Courier New" pitchFamily="49" charset="0"/>
            </a:endParaRPr>
          </a:p>
          <a:p>
            <a:r>
              <a:rPr lang="en-US" altLang="ko-KR" sz="1200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.list .list2{</a:t>
            </a:r>
            <a:r>
              <a:rPr lang="en-US" altLang="ko-KR" sz="1200" dirty="0" err="1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background:url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(http://www.naver.com/naver.gif) no-repeat 0 -20px}</a:t>
            </a:r>
            <a:endParaRPr lang="ko-KR" altLang="ko-KR" sz="1200" dirty="0">
              <a:latin typeface="맑은 고딕" pitchFamily="50" charset="-127"/>
              <a:ea typeface="맑은 고딕" pitchFamily="50" charset="-127"/>
              <a:cs typeface="Courier New" pitchFamily="49" charset="0"/>
            </a:endParaRPr>
          </a:p>
          <a:p>
            <a:r>
              <a:rPr lang="en-US" altLang="ko-KR" sz="1200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.list .list3{</a:t>
            </a:r>
            <a:r>
              <a:rPr lang="en-US" altLang="ko-KR" sz="1200" dirty="0" err="1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background:url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(http://www.naver.com/naver.gif) no-repeat 0 -30px}</a:t>
            </a:r>
            <a:endParaRPr lang="ko-KR" altLang="ko-KR" sz="1200" dirty="0">
              <a:latin typeface="맑은 고딕" pitchFamily="50" charset="-127"/>
              <a:ea typeface="맑은 고딕" pitchFamily="50" charset="-127"/>
              <a:cs typeface="Courier New" pitchFamily="49" charset="0"/>
            </a:endParaRPr>
          </a:p>
          <a:p>
            <a:r>
              <a:rPr lang="en-US" altLang="ko-KR" sz="1200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.list .list4{</a:t>
            </a:r>
            <a:r>
              <a:rPr lang="en-US" altLang="ko-KR" sz="1200" dirty="0" err="1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background:url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(http://www.naver.com/naver.gif) no-repeat 0 -40px}</a:t>
            </a:r>
            <a:endParaRPr lang="ko-KR" altLang="ko-KR" sz="1200" dirty="0">
              <a:latin typeface="맑은 고딕" pitchFamily="50" charset="-127"/>
              <a:ea typeface="맑은 고딕" pitchFamily="50" charset="-127"/>
              <a:cs typeface="Courier New" pitchFamily="49" charset="0"/>
            </a:endParaRPr>
          </a:p>
          <a:p>
            <a:r>
              <a:rPr lang="en-US" altLang="ko-KR" sz="1200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 </a:t>
            </a:r>
            <a:endParaRPr lang="ko-KR" altLang="ko-KR" sz="1200" dirty="0">
              <a:latin typeface="맑은 고딕" pitchFamily="50" charset="-127"/>
              <a:ea typeface="맑은 고딕" pitchFamily="50" charset="-127"/>
              <a:cs typeface="Courier New" pitchFamily="49" charset="0"/>
            </a:endParaRPr>
          </a:p>
          <a:p>
            <a:r>
              <a:rPr lang="en-US" altLang="ko-KR" sz="1200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.list li{float:left;width:54px;background:url(http://www.naver.com/naver.gif) no-repeat}</a:t>
            </a:r>
            <a:endParaRPr lang="ko-KR" altLang="ko-KR" sz="1200" dirty="0">
              <a:latin typeface="맑은 고딕" pitchFamily="50" charset="-127"/>
              <a:ea typeface="맑은 고딕" pitchFamily="50" charset="-127"/>
              <a:cs typeface="Courier New" pitchFamily="49" charset="0"/>
            </a:endParaRPr>
          </a:p>
          <a:p>
            <a:r>
              <a:rPr lang="en-US" altLang="ko-KR" sz="1200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.list .list1{background-position:0 -10px}</a:t>
            </a:r>
            <a:endParaRPr lang="ko-KR" altLang="ko-KR" sz="1200" dirty="0">
              <a:latin typeface="맑은 고딕" pitchFamily="50" charset="-127"/>
              <a:ea typeface="맑은 고딕" pitchFamily="50" charset="-127"/>
              <a:cs typeface="Courier New" pitchFamily="49" charset="0"/>
            </a:endParaRPr>
          </a:p>
          <a:p>
            <a:r>
              <a:rPr lang="en-US" altLang="ko-KR" sz="1200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.list .list2{background-position:0 -20px}</a:t>
            </a:r>
            <a:endParaRPr lang="ko-KR" altLang="ko-KR" sz="1200" dirty="0">
              <a:latin typeface="맑은 고딕" pitchFamily="50" charset="-127"/>
              <a:ea typeface="맑은 고딕" pitchFamily="50" charset="-127"/>
              <a:cs typeface="Courier New" pitchFamily="49" charset="0"/>
            </a:endParaRPr>
          </a:p>
          <a:p>
            <a:r>
              <a:rPr lang="en-US" altLang="ko-KR" sz="1200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.list .list3{background-position:0 -30px}</a:t>
            </a:r>
            <a:endParaRPr lang="ko-KR" altLang="ko-KR" sz="1200" dirty="0">
              <a:latin typeface="맑은 고딕" pitchFamily="50" charset="-127"/>
              <a:ea typeface="맑은 고딕" pitchFamily="50" charset="-127"/>
              <a:cs typeface="Courier New" pitchFamily="49" charset="0"/>
            </a:endParaRPr>
          </a:p>
          <a:p>
            <a:r>
              <a:rPr lang="en-US" altLang="ko-KR" sz="1200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.list .list4{background-position:0 -40px}</a:t>
            </a:r>
            <a:endParaRPr lang="ko-KR" altLang="en-US" sz="1200" dirty="0">
              <a:latin typeface="맑은 고딕" pitchFamily="50" charset="-127"/>
              <a:ea typeface="맑은 고딕" pitchFamily="50" charset="-127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92909864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파일 크기 줄이기 </a:t>
            </a:r>
            <a:r>
              <a:rPr lang="en-US" altLang="ko-KR" dirty="0" smtClean="0"/>
              <a:t>(</a:t>
            </a:r>
            <a:r>
              <a:rPr lang="en-US" altLang="ko-KR" dirty="0" err="1"/>
              <a:t>Cont</a:t>
            </a:r>
            <a:r>
              <a:rPr lang="en-US" altLang="ko-KR" dirty="0"/>
              <a:t>’)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smtClean="0"/>
              <a:t>한번에 선언하기</a:t>
            </a:r>
            <a:endParaRPr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>
          <a:xfrm>
            <a:off x="500089" y="1071566"/>
            <a:ext cx="8143877" cy="4857764"/>
          </a:xfrm>
        </p:spPr>
        <p:txBody>
          <a:bodyPr>
            <a:noAutofit/>
          </a:bodyPr>
          <a:lstStyle/>
          <a:p>
            <a:pPr marL="266700" indent="-266700"/>
            <a:r>
              <a:rPr lang="ko-KR" altLang="ko-KR" dirty="0" smtClean="0"/>
              <a:t>동일한 </a:t>
            </a:r>
            <a:r>
              <a:rPr lang="ko-KR" altLang="ko-KR" dirty="0"/>
              <a:t>속성이 많으면 한번에 선언하고 다른 속성을 아래에서 다시 선언하면 파일 크기를 줄일 수 있다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pPr marL="266700" indent="-266700"/>
            <a:r>
              <a:rPr lang="ko-KR" altLang="ko-KR" dirty="0" smtClean="0"/>
              <a:t>동일한 </a:t>
            </a:r>
            <a:r>
              <a:rPr lang="ko-KR" altLang="ko-KR" dirty="0"/>
              <a:t>속성이</a:t>
            </a:r>
            <a:r>
              <a:rPr lang="en-US" altLang="ko-KR" dirty="0"/>
              <a:t> 1</a:t>
            </a:r>
            <a:r>
              <a:rPr lang="ko-KR" altLang="ko-KR" dirty="0" smtClean="0"/>
              <a:t>개</a:t>
            </a:r>
            <a:r>
              <a:rPr lang="en-US" altLang="ko-KR" dirty="0" smtClean="0"/>
              <a:t> </a:t>
            </a:r>
            <a:r>
              <a:rPr lang="ko-KR" altLang="ko-KR" dirty="0" smtClean="0"/>
              <a:t>이하면 </a:t>
            </a:r>
            <a:r>
              <a:rPr lang="ko-KR" altLang="ko-KR" dirty="0"/>
              <a:t>오히려 파일 크기가 커질 수 있으므로 한번에 선언하지 않는다</a:t>
            </a:r>
            <a:r>
              <a:rPr lang="en-US" altLang="ko-KR" dirty="0" smtClean="0"/>
              <a:t>.</a:t>
            </a:r>
          </a:p>
          <a:p>
            <a:pPr marL="266700" indent="-266700"/>
            <a:endParaRPr lang="en-US" altLang="ko-KR" dirty="0"/>
          </a:p>
          <a:p>
            <a:pPr marL="266700" indent="-266700"/>
            <a:endParaRPr lang="en-US" altLang="ko-KR" dirty="0" smtClean="0"/>
          </a:p>
          <a:p>
            <a:pPr marL="266700" indent="-266700"/>
            <a:endParaRPr lang="en-US" altLang="ko-KR" dirty="0"/>
          </a:p>
          <a:p>
            <a:pPr marL="266700" indent="-266700"/>
            <a:endParaRPr lang="en-US" altLang="ko-KR" dirty="0" smtClean="0"/>
          </a:p>
          <a:p>
            <a:pPr marL="266700" indent="-266700"/>
            <a:r>
              <a:rPr lang="ko-KR" altLang="ko-KR" dirty="0" err="1" smtClean="0"/>
              <a:t>셀렉터가</a:t>
            </a:r>
            <a:r>
              <a:rPr lang="ko-KR" altLang="ko-KR" dirty="0" smtClean="0"/>
              <a:t> </a:t>
            </a:r>
            <a:r>
              <a:rPr lang="ko-KR" altLang="ko-KR" dirty="0"/>
              <a:t>긴 경우 한번에 선언하더라도 오히려 파일 사이즈가 늘어날 수 있다</a:t>
            </a:r>
            <a:r>
              <a:rPr lang="en-US" altLang="ko-KR" dirty="0"/>
              <a:t>.</a:t>
            </a:r>
            <a:endParaRPr lang="ko-KR" altLang="ko-KR" dirty="0"/>
          </a:p>
          <a:p>
            <a:endParaRPr lang="en-US" altLang="ko-KR" dirty="0" smtClean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5.1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83568" y="2276872"/>
            <a:ext cx="829822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#container, #footer{</a:t>
            </a:r>
            <a:r>
              <a:rPr lang="en-US" altLang="ko-KR" sz="12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position:relative;width:880px;margin:0 </a:t>
            </a:r>
            <a:r>
              <a:rPr lang="en-US" altLang="ko-KR" sz="1200" dirty="0" err="1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auto;</a:t>
            </a:r>
            <a:r>
              <a:rPr lang="en-US" altLang="ko-KR" sz="1200" dirty="0" err="1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text-align:left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}</a:t>
            </a:r>
            <a:endParaRPr lang="ko-KR" altLang="ko-KR" sz="1200" dirty="0">
              <a:latin typeface="맑은 고딕" pitchFamily="50" charset="-127"/>
              <a:ea typeface="맑은 고딕" pitchFamily="50" charset="-127"/>
              <a:cs typeface="Courier New" pitchFamily="49" charset="0"/>
            </a:endParaRPr>
          </a:p>
          <a:p>
            <a:r>
              <a:rPr lang="en-US" altLang="ko-KR" sz="1200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.</a:t>
            </a:r>
            <a:r>
              <a:rPr lang="en-US" altLang="ko-KR" sz="1200" dirty="0" err="1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lnb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{</a:t>
            </a:r>
            <a:r>
              <a:rPr lang="en-US" altLang="ko-KR" sz="12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position:relative;width:880px;margin:0 </a:t>
            </a:r>
            <a:r>
              <a:rPr lang="en-US" altLang="ko-KR" sz="1200" dirty="0" err="1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auto;</a:t>
            </a:r>
            <a:r>
              <a:rPr lang="en-US" altLang="ko-KR" sz="1200" dirty="0" err="1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text-align:center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}</a:t>
            </a:r>
            <a:endParaRPr lang="ko-KR" altLang="ko-KR" sz="1200" dirty="0">
              <a:latin typeface="맑은 고딕" pitchFamily="50" charset="-127"/>
              <a:ea typeface="맑은 고딕" pitchFamily="50" charset="-127"/>
              <a:cs typeface="Courier New" pitchFamily="49" charset="0"/>
            </a:endParaRPr>
          </a:p>
          <a:p>
            <a:r>
              <a:rPr lang="en-US" altLang="ko-KR" sz="1200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 </a:t>
            </a:r>
            <a:endParaRPr lang="ko-KR" altLang="ko-KR" sz="1200" dirty="0">
              <a:latin typeface="맑은 고딕" pitchFamily="50" charset="-127"/>
              <a:ea typeface="맑은 고딕" pitchFamily="50" charset="-127"/>
              <a:cs typeface="Courier New" pitchFamily="49" charset="0"/>
            </a:endParaRPr>
          </a:p>
          <a:p>
            <a:r>
              <a:rPr lang="en-US" altLang="ko-KR" sz="1200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#container, #footer, </a:t>
            </a:r>
            <a:r>
              <a:rPr lang="en-US" altLang="ko-KR" sz="12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.</a:t>
            </a:r>
            <a:r>
              <a:rPr lang="en-US" altLang="ko-KR" sz="1200" dirty="0" err="1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lnb</a:t>
            </a:r>
            <a:r>
              <a:rPr lang="en-US" altLang="ko-KR" sz="12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{position:relative;width:880px;margin:0 </a:t>
            </a:r>
            <a:r>
              <a:rPr lang="en-US" altLang="ko-KR" sz="1200" dirty="0" err="1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auto;</a:t>
            </a:r>
            <a:r>
              <a:rPr lang="en-US" altLang="ko-KR" sz="1200" dirty="0" err="1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text-align:left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}</a:t>
            </a:r>
            <a:endParaRPr lang="ko-KR" altLang="ko-KR" sz="1200" dirty="0">
              <a:latin typeface="맑은 고딕" pitchFamily="50" charset="-127"/>
              <a:ea typeface="맑은 고딕" pitchFamily="50" charset="-127"/>
              <a:cs typeface="Courier New" pitchFamily="49" charset="0"/>
            </a:endParaRPr>
          </a:p>
          <a:p>
            <a:r>
              <a:rPr lang="en-US" altLang="ko-KR" sz="1200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.</a:t>
            </a:r>
            <a:r>
              <a:rPr lang="en-US" altLang="ko-KR" sz="1200" dirty="0" err="1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lnb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{</a:t>
            </a:r>
            <a:r>
              <a:rPr lang="en-US" altLang="ko-KR" sz="1200" dirty="0" err="1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text-align:center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}</a:t>
            </a:r>
            <a:endParaRPr lang="ko-KR" altLang="en-US" sz="1200" dirty="0">
              <a:latin typeface="맑은 고딕" pitchFamily="50" charset="-127"/>
              <a:ea typeface="맑은 고딕" pitchFamily="50" charset="-127"/>
              <a:cs typeface="Courier New" pitchFamily="49" charset="0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83568" y="4005064"/>
            <a:ext cx="846043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.</a:t>
            </a:r>
            <a:r>
              <a:rPr lang="en-US" altLang="ko-KR" sz="1200" dirty="0" err="1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kbd_cont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 .action button{position:relative;width:32px;height:15px;vertical-align:middle}</a:t>
            </a:r>
            <a:endParaRPr lang="ko-KR" altLang="ko-KR" sz="1200" dirty="0">
              <a:latin typeface="맑은 고딕" pitchFamily="50" charset="-127"/>
              <a:ea typeface="맑은 고딕" pitchFamily="50" charset="-127"/>
              <a:cs typeface="Courier New" pitchFamily="49" charset="0"/>
            </a:endParaRPr>
          </a:p>
          <a:p>
            <a:r>
              <a:rPr lang="en-US" altLang="ko-KR" sz="1200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.</a:t>
            </a:r>
            <a:r>
              <a:rPr lang="en-US" altLang="ko-KR" sz="1200" dirty="0" err="1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kbd_cont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 .action .</a:t>
            </a:r>
            <a:r>
              <a:rPr lang="en-US" altLang="ko-KR" sz="1200" dirty="0" err="1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del_on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 </a:t>
            </a:r>
            <a:r>
              <a:rPr lang="en-US" altLang="ko-KR" sz="1200" dirty="0" err="1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img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{</a:t>
            </a:r>
            <a:r>
              <a:rPr lang="en-US" altLang="ko-KR" sz="1200" dirty="0" err="1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position:relative;</a:t>
            </a:r>
            <a:r>
              <a:rPr lang="en-US" altLang="ko-KR" sz="1200" dirty="0" err="1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background:url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(</a:t>
            </a:r>
            <a:r>
              <a:rPr lang="ko-KR" altLang="ko-KR" sz="1200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이미지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) no-repeat -209px -103px}</a:t>
            </a:r>
            <a:endParaRPr lang="ko-KR" altLang="ko-KR" sz="1200" dirty="0">
              <a:latin typeface="맑은 고딕" pitchFamily="50" charset="-127"/>
              <a:ea typeface="맑은 고딕" pitchFamily="50" charset="-127"/>
              <a:cs typeface="Courier New" pitchFamily="49" charset="0"/>
            </a:endParaRPr>
          </a:p>
          <a:p>
            <a:r>
              <a:rPr lang="en-US" altLang="ko-KR" sz="1200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.</a:t>
            </a:r>
            <a:r>
              <a:rPr lang="en-US" altLang="ko-KR" sz="1200" dirty="0" err="1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kbd_cont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 .action .</a:t>
            </a:r>
            <a:r>
              <a:rPr lang="en-US" altLang="ko-KR" sz="1200" dirty="0" err="1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clr_on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 </a:t>
            </a:r>
            <a:r>
              <a:rPr lang="en-US" altLang="ko-KR" sz="1200" dirty="0" err="1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img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{</a:t>
            </a:r>
            <a:r>
              <a:rPr lang="en-US" altLang="ko-KR" sz="1200" dirty="0" err="1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position:relative;</a:t>
            </a:r>
            <a:r>
              <a:rPr lang="en-US" altLang="ko-KR" sz="1200" dirty="0" err="1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background:url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(</a:t>
            </a:r>
            <a:r>
              <a:rPr lang="ko-KR" altLang="ko-KR" sz="1200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이미지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) no-repeat -210px -103px}</a:t>
            </a:r>
            <a:endParaRPr lang="ko-KR" altLang="ko-KR" sz="1200" dirty="0">
              <a:latin typeface="맑은 고딕" pitchFamily="50" charset="-127"/>
              <a:ea typeface="맑은 고딕" pitchFamily="50" charset="-127"/>
              <a:cs typeface="Courier New" pitchFamily="49" charset="0"/>
            </a:endParaRPr>
          </a:p>
          <a:p>
            <a:r>
              <a:rPr lang="en-US" altLang="ko-KR" sz="1200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 </a:t>
            </a:r>
            <a:endParaRPr lang="ko-KR" altLang="ko-KR" sz="1200" dirty="0">
              <a:latin typeface="맑은 고딕" pitchFamily="50" charset="-127"/>
              <a:ea typeface="맑은 고딕" pitchFamily="50" charset="-127"/>
              <a:cs typeface="Courier New" pitchFamily="49" charset="0"/>
            </a:endParaRPr>
          </a:p>
          <a:p>
            <a:r>
              <a:rPr lang="en-US" altLang="ko-KR" sz="1200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.</a:t>
            </a:r>
            <a:r>
              <a:rPr lang="en-US" altLang="ko-KR" sz="1200" dirty="0" err="1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kbd_cont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 .action button{position:relative;width:32px;height:15px;vertical-align:middle}</a:t>
            </a:r>
            <a:endParaRPr lang="ko-KR" altLang="ko-KR" sz="1200" dirty="0">
              <a:latin typeface="맑은 고딕" pitchFamily="50" charset="-127"/>
              <a:ea typeface="맑은 고딕" pitchFamily="50" charset="-127"/>
              <a:cs typeface="Courier New" pitchFamily="49" charset="0"/>
            </a:endParaRPr>
          </a:p>
          <a:p>
            <a:r>
              <a:rPr lang="en-US" altLang="ko-KR" sz="12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.</a:t>
            </a:r>
            <a:r>
              <a:rPr lang="en-US" altLang="ko-KR" sz="1200" dirty="0" err="1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kbd_cont</a:t>
            </a:r>
            <a:r>
              <a:rPr lang="en-US" altLang="ko-KR" sz="12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 .action button </a:t>
            </a:r>
            <a:r>
              <a:rPr lang="en-US" altLang="ko-KR" sz="1200" dirty="0" err="1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img</a:t>
            </a:r>
            <a:r>
              <a:rPr lang="en-US" altLang="ko-KR" sz="12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{</a:t>
            </a:r>
            <a:r>
              <a:rPr lang="en-US" altLang="ko-KR" sz="1200" dirty="0" err="1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position:relative</a:t>
            </a:r>
            <a:r>
              <a:rPr lang="en-US" altLang="ko-KR" sz="12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}</a:t>
            </a:r>
            <a:endParaRPr lang="ko-KR" altLang="ko-KR" sz="1200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  <a:cs typeface="Courier New" pitchFamily="49" charset="0"/>
            </a:endParaRPr>
          </a:p>
          <a:p>
            <a:r>
              <a:rPr lang="en-US" altLang="ko-KR" sz="1200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.</a:t>
            </a:r>
            <a:r>
              <a:rPr lang="en-US" altLang="ko-KR" sz="1200" dirty="0" err="1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kbd_cont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 .action .</a:t>
            </a:r>
            <a:r>
              <a:rPr lang="en-US" altLang="ko-KR" sz="1200" dirty="0" err="1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del_on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 </a:t>
            </a:r>
            <a:r>
              <a:rPr lang="en-US" altLang="ko-KR" sz="1200" dirty="0" err="1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img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{</a:t>
            </a:r>
            <a:r>
              <a:rPr lang="en-US" altLang="ko-KR" sz="1200" dirty="0" err="1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background:url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(</a:t>
            </a:r>
            <a:r>
              <a:rPr lang="ko-KR" altLang="ko-KR" sz="1200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이미지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) no-repeat -209px -103px}</a:t>
            </a:r>
            <a:endParaRPr lang="ko-KR" altLang="ko-KR" sz="1200" dirty="0">
              <a:latin typeface="맑은 고딕" pitchFamily="50" charset="-127"/>
              <a:ea typeface="맑은 고딕" pitchFamily="50" charset="-127"/>
              <a:cs typeface="Courier New" pitchFamily="49" charset="0"/>
            </a:endParaRPr>
          </a:p>
          <a:p>
            <a:r>
              <a:rPr lang="en-US" altLang="ko-KR" sz="1200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.</a:t>
            </a:r>
            <a:r>
              <a:rPr lang="en-US" altLang="ko-KR" sz="1200" dirty="0" err="1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kbd_cont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 .action .</a:t>
            </a:r>
            <a:r>
              <a:rPr lang="en-US" altLang="ko-KR" sz="1200" dirty="0" err="1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clr_on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 </a:t>
            </a:r>
            <a:r>
              <a:rPr lang="en-US" altLang="ko-KR" sz="1200" dirty="0" err="1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img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{</a:t>
            </a:r>
            <a:r>
              <a:rPr lang="en-US" altLang="ko-KR" sz="1200" dirty="0" err="1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background:url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(</a:t>
            </a:r>
            <a:r>
              <a:rPr lang="ko-KR" altLang="ko-KR" sz="1200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이미지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) no-repeat -210px -103px}</a:t>
            </a:r>
            <a:endParaRPr lang="ko-KR" altLang="en-US" sz="1200" dirty="0">
              <a:latin typeface="맑은 고딕" pitchFamily="50" charset="-127"/>
              <a:ea typeface="맑은 고딕" pitchFamily="50" charset="-127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53051716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파일 요청 줄이기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 smtClean="0"/>
              <a:t>Internal </a:t>
            </a:r>
            <a:r>
              <a:rPr lang="en-US" altLang="ko-KR" dirty="0" err="1" smtClean="0"/>
              <a:t>vs</a:t>
            </a:r>
            <a:r>
              <a:rPr lang="en-US" altLang="ko-KR" dirty="0" smtClean="0"/>
              <a:t> External</a:t>
            </a:r>
            <a:endParaRPr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>
          <a:xfrm>
            <a:off x="500089" y="1071566"/>
            <a:ext cx="8392391" cy="4857764"/>
          </a:xfrm>
        </p:spPr>
        <p:txBody>
          <a:bodyPr>
            <a:noAutofit/>
          </a:bodyPr>
          <a:lstStyle/>
          <a:p>
            <a:r>
              <a:rPr lang="en-US" altLang="ko-KR" dirty="0" smtClean="0"/>
              <a:t> </a:t>
            </a:r>
            <a:r>
              <a:rPr lang="en-US" altLang="ko-KR" dirty="0"/>
              <a:t>Internal </a:t>
            </a:r>
            <a:r>
              <a:rPr lang="ko-KR" altLang="ko-KR" dirty="0" smtClean="0"/>
              <a:t>방식</a:t>
            </a:r>
            <a:endParaRPr lang="en-US" altLang="ko-KR" dirty="0" smtClean="0"/>
          </a:p>
          <a:p>
            <a:pPr lvl="1"/>
            <a:r>
              <a:rPr lang="ko-KR" altLang="ko-KR" dirty="0"/>
              <a:t>간단한 내용</a:t>
            </a:r>
            <a:r>
              <a:rPr lang="en-US" altLang="ko-KR" dirty="0"/>
              <a:t>, </a:t>
            </a:r>
            <a:r>
              <a:rPr lang="ko-KR" altLang="ko-KR" dirty="0"/>
              <a:t>이벤트 같은 일회성 문서에 주로 사용하는 방법이다</a:t>
            </a:r>
            <a:r>
              <a:rPr lang="en-US" altLang="ko-KR" dirty="0" smtClean="0"/>
              <a:t>.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r>
              <a:rPr lang="en-US" altLang="ko-KR" dirty="0" smtClean="0"/>
              <a:t> External </a:t>
            </a:r>
            <a:r>
              <a:rPr lang="ko-KR" altLang="ko-KR" dirty="0" smtClean="0"/>
              <a:t>방식</a:t>
            </a:r>
            <a:endParaRPr lang="en-US" altLang="ko-KR" dirty="0" smtClean="0"/>
          </a:p>
          <a:p>
            <a:pPr lvl="1"/>
            <a:r>
              <a:rPr lang="en-US" altLang="ko-KR" dirty="0"/>
              <a:t>NHN </a:t>
            </a:r>
            <a:r>
              <a:rPr lang="ko-KR" altLang="ko-KR" dirty="0" err="1"/>
              <a:t>마크업</a:t>
            </a:r>
            <a:r>
              <a:rPr lang="ko-KR" altLang="ko-KR" dirty="0"/>
              <a:t> </a:t>
            </a:r>
            <a:r>
              <a:rPr lang="ko-KR" altLang="ko-KR" dirty="0" err="1"/>
              <a:t>컨벤션에서</a:t>
            </a:r>
            <a:r>
              <a:rPr lang="ko-KR" altLang="ko-KR" dirty="0"/>
              <a:t> 권장하는 기본 방식으로</a:t>
            </a:r>
            <a:r>
              <a:rPr lang="en-US" altLang="ko-KR" dirty="0"/>
              <a:t> CSS </a:t>
            </a:r>
            <a:r>
              <a:rPr lang="ko-KR" altLang="ko-KR" dirty="0"/>
              <a:t>파일을 </a:t>
            </a:r>
            <a:r>
              <a:rPr lang="ko-KR" altLang="ko-KR" dirty="0" smtClean="0"/>
              <a:t>링크</a:t>
            </a:r>
            <a:r>
              <a:rPr lang="ko-KR" altLang="en-US" dirty="0" smtClean="0"/>
              <a:t>하는 방법이</a:t>
            </a:r>
            <a:r>
              <a:rPr lang="ko-KR" altLang="ko-KR" dirty="0" smtClean="0"/>
              <a:t>다</a:t>
            </a:r>
            <a:r>
              <a:rPr lang="en-US" altLang="ko-KR" dirty="0"/>
              <a:t>. </a:t>
            </a:r>
            <a:endParaRPr lang="ko-KR" altLang="ko-KR" dirty="0"/>
          </a:p>
          <a:p>
            <a:pPr lvl="1"/>
            <a:endParaRPr lang="en-US" altLang="ko-KR" dirty="0"/>
          </a:p>
          <a:p>
            <a:endParaRPr lang="en-US" altLang="ko-KR" dirty="0" smtClean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5.2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899592" y="1844824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200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&lt;style type=”text/</a:t>
            </a:r>
            <a:r>
              <a:rPr lang="en-US" altLang="ko-KR" sz="1200" dirty="0" err="1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css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”&gt;</a:t>
            </a:r>
            <a:endParaRPr lang="ko-KR" altLang="ko-KR" sz="1200" dirty="0">
              <a:latin typeface="맑은 고딕" pitchFamily="50" charset="-127"/>
              <a:ea typeface="맑은 고딕" pitchFamily="50" charset="-127"/>
              <a:cs typeface="Courier New" pitchFamily="49" charset="0"/>
            </a:endParaRPr>
          </a:p>
          <a:p>
            <a:r>
              <a:rPr lang="en-US" altLang="ko-KR" sz="1200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.class{</a:t>
            </a:r>
            <a:r>
              <a:rPr lang="en-US" altLang="ko-KR" sz="1200" dirty="0" err="1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color:red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}</a:t>
            </a:r>
            <a:endParaRPr lang="ko-KR" altLang="ko-KR" sz="1200" dirty="0">
              <a:latin typeface="맑은 고딕" pitchFamily="50" charset="-127"/>
              <a:ea typeface="맑은 고딕" pitchFamily="50" charset="-127"/>
              <a:cs typeface="Courier New" pitchFamily="49" charset="0"/>
            </a:endParaRPr>
          </a:p>
          <a:p>
            <a:r>
              <a:rPr lang="en-US" altLang="ko-KR" sz="1200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&lt;/style&gt;</a:t>
            </a:r>
            <a:endParaRPr lang="ko-KR" altLang="en-US" sz="1200" dirty="0">
              <a:latin typeface="맑은 고딕" pitchFamily="50" charset="-127"/>
              <a:ea typeface="맑은 고딕" pitchFamily="50" charset="-127"/>
              <a:cs typeface="Courier New" pitchFamily="49" charset="0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919808" y="3284984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200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&lt;link </a:t>
            </a:r>
            <a:r>
              <a:rPr lang="en-US" altLang="ko-KR" sz="1200" dirty="0" err="1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rel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="</a:t>
            </a:r>
            <a:r>
              <a:rPr lang="en-US" altLang="ko-KR" sz="1200" dirty="0" err="1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stylesheet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" type="text/</a:t>
            </a:r>
            <a:r>
              <a:rPr lang="en-US" altLang="ko-KR" sz="1200" dirty="0" err="1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css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" </a:t>
            </a:r>
            <a:r>
              <a:rPr lang="en-US" altLang="ko-KR" sz="1200" dirty="0" err="1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href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="CSS</a:t>
            </a:r>
            <a:r>
              <a:rPr lang="ko-KR" altLang="ko-KR" sz="1200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파일경로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" /&gt;</a:t>
            </a:r>
            <a:endParaRPr lang="ko-KR" altLang="en-US" sz="1200" dirty="0">
              <a:latin typeface="맑은 고딕" pitchFamily="50" charset="-127"/>
              <a:ea typeface="맑은 고딕" pitchFamily="50" charset="-127"/>
              <a:cs typeface="Courier New" pitchFamily="49" charset="0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071534557"/>
              </p:ext>
            </p:extLst>
          </p:nvPr>
        </p:nvGraphicFramePr>
        <p:xfrm>
          <a:off x="755576" y="3789040"/>
          <a:ext cx="7920880" cy="244827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30098"/>
                <a:gridCol w="3495391"/>
                <a:gridCol w="3495391"/>
              </a:tblGrid>
              <a:tr h="567748">
                <a:tc>
                  <a:txBody>
                    <a:bodyPr/>
                    <a:lstStyle/>
                    <a:p>
                      <a:pPr indent="150495" algn="ctr" latinLnBrk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100" kern="1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 </a:t>
                      </a:r>
                      <a:endParaRPr lang="ko-KR" sz="1100" kern="100" dirty="0">
                        <a:effectLst/>
                        <a:latin typeface="맑은 고딕" pitchFamily="50" charset="-127"/>
                        <a:ea typeface="맑은 고딕" pitchFamily="50" charset="-127"/>
                        <a:cs typeface="Rix고딕 L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indent="150495" algn="ctr" latinLnBrk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ko-KR" sz="1100" kern="1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장점</a:t>
                      </a:r>
                      <a:endParaRPr lang="ko-KR" sz="1100" kern="100" dirty="0">
                        <a:effectLst/>
                        <a:latin typeface="맑은 고딕" pitchFamily="50" charset="-127"/>
                        <a:ea typeface="맑은 고딕" pitchFamily="50" charset="-127"/>
                        <a:cs typeface="Rix고딕 L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indent="150495" algn="ctr" latinLnBrk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ko-KR" sz="1100" kern="1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단점</a:t>
                      </a:r>
                      <a:endParaRPr lang="ko-KR" sz="1100" kern="100">
                        <a:effectLst/>
                        <a:latin typeface="맑은 고딕" pitchFamily="50" charset="-127"/>
                        <a:ea typeface="맑은 고딕" pitchFamily="50" charset="-127"/>
                        <a:cs typeface="Rix고딕 L"/>
                      </a:endParaRPr>
                    </a:p>
                  </a:txBody>
                  <a:tcPr marL="17780" marR="17780" marT="0" marB="0" anchor="ctr"/>
                </a:tc>
              </a:tr>
              <a:tr h="894182">
                <a:tc>
                  <a:txBody>
                    <a:bodyPr/>
                    <a:lstStyle/>
                    <a:p>
                      <a:pPr indent="150495" latinLnBrk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100" kern="1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Internal</a:t>
                      </a:r>
                      <a:endParaRPr lang="ko-KR" sz="1100" kern="100">
                        <a:effectLst/>
                        <a:latin typeface="맑은 고딕" pitchFamily="50" charset="-127"/>
                        <a:ea typeface="맑은 고딕" pitchFamily="50" charset="-127"/>
                        <a:cs typeface="Rix고딕 L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External </a:t>
                      </a:r>
                      <a:r>
                        <a:rPr lang="ko-KR" sz="11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방식에 비해</a:t>
                      </a:r>
                      <a:r>
                        <a:rPr lang="en-US" sz="11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CSS </a:t>
                      </a:r>
                      <a:r>
                        <a:rPr lang="ko-KR" sz="11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다운로드 시간이 </a:t>
                      </a:r>
                      <a:r>
                        <a:rPr lang="ko-KR" sz="1100" dirty="0" smtClean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빠르고</a:t>
                      </a:r>
                      <a:r>
                        <a:rPr lang="en-US" altLang="ko-KR" sz="1100" dirty="0" smtClean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sz="1100" dirty="0" smtClean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페이지에서 </a:t>
                      </a:r>
                      <a:r>
                        <a:rPr lang="ko-KR" sz="11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필요한</a:t>
                      </a:r>
                      <a:r>
                        <a:rPr lang="en-US" sz="11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CSS </a:t>
                      </a:r>
                      <a:r>
                        <a:rPr lang="ko-KR" sz="11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부분만 </a:t>
                      </a:r>
                      <a:r>
                        <a:rPr lang="ko-KR" sz="1100" dirty="0" err="1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로드하기</a:t>
                      </a:r>
                      <a:r>
                        <a:rPr lang="ko-KR" sz="11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쉽다</a:t>
                      </a:r>
                      <a:r>
                        <a:rPr lang="en-US" sz="11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  <a:endParaRPr lang="ko-KR" sz="1100" dirty="0">
                        <a:effectLst/>
                        <a:latin typeface="맑은 고딕" pitchFamily="50" charset="-127"/>
                        <a:ea typeface="맑은 고딕" pitchFamily="50" charset="-127"/>
                        <a:cs typeface="Rix고딕 L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dirty="0" smtClean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Cache</a:t>
                      </a:r>
                      <a:r>
                        <a:rPr lang="en-US" altLang="ko-KR" sz="1100" baseline="0" dirty="0" smtClean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sz="1100" dirty="0" smtClean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되지 </a:t>
                      </a:r>
                      <a:r>
                        <a:rPr lang="ko-KR" sz="11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않는다</a:t>
                      </a:r>
                      <a:r>
                        <a:rPr lang="en-US" sz="11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  <a:endParaRPr lang="ko-KR" sz="1100" dirty="0"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457200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ko-KR" sz="11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비슷한 </a:t>
                      </a:r>
                      <a:r>
                        <a:rPr lang="en-US" altLang="ko-KR" sz="1100" dirty="0" smtClean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UI</a:t>
                      </a:r>
                      <a:r>
                        <a:rPr lang="ko-KR" altLang="en-US" sz="1100" dirty="0" smtClean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를 가진 </a:t>
                      </a:r>
                      <a:r>
                        <a:rPr lang="ko-KR" sz="1100" dirty="0" smtClean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오브젝트의</a:t>
                      </a:r>
                      <a:r>
                        <a:rPr lang="en-US" sz="1100" dirty="0" smtClean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br>
                        <a:rPr lang="en-US" sz="1100" dirty="0" smtClean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</a:br>
                      <a:r>
                        <a:rPr lang="en-US" sz="1100" dirty="0" smtClean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CSS </a:t>
                      </a:r>
                      <a:r>
                        <a:rPr lang="ko-KR" sz="11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재사용</a:t>
                      </a:r>
                      <a:r>
                        <a:rPr lang="en-US" sz="11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lang="ko-KR" sz="11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그룹화가 어렵다</a:t>
                      </a:r>
                      <a:r>
                        <a:rPr lang="en-US" sz="11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  <a:endParaRPr lang="ko-KR" sz="1100" dirty="0">
                        <a:effectLst/>
                        <a:latin typeface="맑은 고딕" pitchFamily="50" charset="-127"/>
                        <a:ea typeface="맑은 고딕" pitchFamily="50" charset="-127"/>
                        <a:cs typeface="Rix고딕 L"/>
                      </a:endParaRPr>
                    </a:p>
                  </a:txBody>
                  <a:tcPr marL="17780" marR="17780" marT="0" marB="0" anchor="ctr"/>
                </a:tc>
              </a:tr>
              <a:tr h="986342">
                <a:tc>
                  <a:txBody>
                    <a:bodyPr/>
                    <a:lstStyle/>
                    <a:p>
                      <a:pPr indent="150495" latinLnBrk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100" kern="1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External</a:t>
                      </a:r>
                      <a:endParaRPr lang="ko-KR" sz="1100" kern="100">
                        <a:effectLst/>
                        <a:latin typeface="맑은 고딕" pitchFamily="50" charset="-127"/>
                        <a:ea typeface="맑은 고딕" pitchFamily="50" charset="-127"/>
                        <a:cs typeface="Rix고딕 L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ko-KR" sz="11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비슷한 오브젝트의</a:t>
                      </a:r>
                      <a:r>
                        <a:rPr lang="en-US" sz="11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CSS </a:t>
                      </a:r>
                      <a:r>
                        <a:rPr lang="ko-KR" sz="11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재사용</a:t>
                      </a:r>
                      <a:r>
                        <a:rPr lang="en-US" sz="11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lang="ko-KR" sz="11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그룹화가 쉽고</a:t>
                      </a:r>
                      <a:r>
                        <a:rPr lang="en-US" sz="11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CSS </a:t>
                      </a:r>
                      <a:r>
                        <a:rPr lang="ko-KR" sz="1100" dirty="0" err="1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코드양이</a:t>
                      </a:r>
                      <a:r>
                        <a:rPr lang="ko-KR" sz="11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적다</a:t>
                      </a:r>
                      <a:r>
                        <a:rPr lang="en-US" sz="11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. </a:t>
                      </a:r>
                      <a:endParaRPr lang="ko-KR" sz="1100" dirty="0"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457200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dirty="0" smtClean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Cache</a:t>
                      </a:r>
                      <a:r>
                        <a:rPr lang="ko-KR" sz="1100" dirty="0" smtClean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sz="11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되고 관리가 쉽다</a:t>
                      </a:r>
                      <a:r>
                        <a:rPr lang="en-US" sz="11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  <a:endParaRPr lang="ko-KR" sz="1100" dirty="0">
                        <a:effectLst/>
                        <a:latin typeface="맑은 고딕" pitchFamily="50" charset="-127"/>
                        <a:ea typeface="맑은 고딕" pitchFamily="50" charset="-127"/>
                        <a:cs typeface="Rix고딕 L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ko-KR" sz="11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페이지에서 사용하지 않는</a:t>
                      </a:r>
                      <a:r>
                        <a:rPr lang="en-US" sz="11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CSS</a:t>
                      </a:r>
                      <a:r>
                        <a:rPr lang="ko-KR" sz="11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도 로딩하므로</a:t>
                      </a:r>
                      <a:r>
                        <a:rPr lang="en-US" sz="11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en-US" sz="1100" dirty="0" smtClean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/>
                      </a:r>
                      <a:br>
                        <a:rPr lang="en-US" sz="1100" dirty="0" smtClean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</a:br>
                      <a:r>
                        <a:rPr lang="en-US" sz="1100" dirty="0" smtClean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Internal </a:t>
                      </a:r>
                      <a:r>
                        <a:rPr lang="ko-KR" sz="11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방식에 비해</a:t>
                      </a:r>
                      <a:r>
                        <a:rPr lang="en-US" sz="11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CSS </a:t>
                      </a:r>
                      <a:r>
                        <a:rPr lang="ko-KR" sz="11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다운로드 시간이 느리다</a:t>
                      </a:r>
                      <a:r>
                        <a:rPr lang="en-US" sz="11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  <a:endParaRPr lang="ko-KR" sz="1100" dirty="0">
                        <a:effectLst/>
                        <a:latin typeface="맑은 고딕" pitchFamily="50" charset="-127"/>
                        <a:ea typeface="맑은 고딕" pitchFamily="50" charset="-127"/>
                        <a:cs typeface="Rix고딕 L"/>
                      </a:endParaRPr>
                    </a:p>
                  </a:txBody>
                  <a:tcPr marL="17780" marR="17780" marT="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315561818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파일 요청 줄이기 </a:t>
            </a:r>
            <a:r>
              <a:rPr lang="en-US" altLang="ko-KR" dirty="0" smtClean="0"/>
              <a:t>(</a:t>
            </a:r>
            <a:r>
              <a:rPr lang="en-US" altLang="ko-KR" dirty="0" err="1"/>
              <a:t>Cont</a:t>
            </a:r>
            <a:r>
              <a:rPr lang="en-US" altLang="ko-KR" dirty="0"/>
              <a:t>’)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 smtClean="0"/>
              <a:t>Internal </a:t>
            </a:r>
            <a:r>
              <a:rPr lang="en-US" altLang="ko-KR" dirty="0" err="1" smtClean="0"/>
              <a:t>vs</a:t>
            </a:r>
            <a:r>
              <a:rPr lang="en-US" altLang="ko-KR" dirty="0" smtClean="0"/>
              <a:t> External</a:t>
            </a:r>
            <a:endParaRPr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>
          <a:xfrm>
            <a:off x="500089" y="1071566"/>
            <a:ext cx="8392391" cy="4857764"/>
          </a:xfrm>
        </p:spPr>
        <p:txBody>
          <a:bodyPr>
            <a:noAutofit/>
          </a:bodyPr>
          <a:lstStyle/>
          <a:p>
            <a:pPr marL="266700" indent="-266700"/>
            <a:r>
              <a:rPr lang="en-US" altLang="ko-KR" dirty="0" smtClean="0"/>
              <a:t>External </a:t>
            </a:r>
            <a:r>
              <a:rPr lang="ko-KR" altLang="ko-KR" dirty="0"/>
              <a:t>방식은 서비스의 </a:t>
            </a:r>
            <a:r>
              <a:rPr lang="ko-KR" altLang="ko-KR" dirty="0" err="1" smtClean="0"/>
              <a:t>콘텐츠</a:t>
            </a:r>
            <a:r>
              <a:rPr lang="ko-KR" altLang="en-US" dirty="0" err="1"/>
              <a:t>량</a:t>
            </a:r>
            <a:r>
              <a:rPr lang="en-US" altLang="ko-KR" dirty="0" smtClean="0"/>
              <a:t>, </a:t>
            </a:r>
            <a:r>
              <a:rPr lang="ko-KR" altLang="ko-KR" dirty="0"/>
              <a:t>화면에 보이지 않는 </a:t>
            </a:r>
            <a:r>
              <a:rPr lang="ko-KR" altLang="ko-KR" dirty="0" err="1" smtClean="0"/>
              <a:t>콘텐츠</a:t>
            </a:r>
            <a:r>
              <a:rPr lang="ko-KR" altLang="en-US" dirty="0" err="1" smtClean="0"/>
              <a:t>량</a:t>
            </a:r>
            <a:r>
              <a:rPr lang="en-US" altLang="ko-KR" dirty="0" smtClean="0"/>
              <a:t>, </a:t>
            </a:r>
            <a:r>
              <a:rPr lang="ko-KR" altLang="ko-KR" dirty="0"/>
              <a:t>페이지 수가 많은 경우 현재 페이지 화면 구성에 불필요한</a:t>
            </a:r>
            <a:r>
              <a:rPr lang="en-US" altLang="ko-KR" dirty="0"/>
              <a:t> CSS </a:t>
            </a:r>
            <a:r>
              <a:rPr lang="ko-KR" altLang="ko-KR" dirty="0"/>
              <a:t>코드를 다운로드 한다</a:t>
            </a:r>
            <a:r>
              <a:rPr lang="en-US" altLang="ko-KR" dirty="0"/>
              <a:t>.</a:t>
            </a:r>
            <a:endParaRPr lang="ko-KR" altLang="ko-KR" dirty="0"/>
          </a:p>
          <a:p>
            <a:pPr marL="266700" indent="-266700"/>
            <a:r>
              <a:rPr lang="ko-KR" altLang="ko-KR" dirty="0" smtClean="0"/>
              <a:t>그래서 </a:t>
            </a:r>
            <a:r>
              <a:rPr lang="ko-KR" altLang="ko-KR" dirty="0"/>
              <a:t>다운로드 시간이 더 걸리고 브라우저 </a:t>
            </a:r>
            <a:r>
              <a:rPr lang="ko-KR" altLang="ko-KR" dirty="0" err="1"/>
              <a:t>렌더링</a:t>
            </a:r>
            <a:r>
              <a:rPr lang="ko-KR" altLang="ko-KR" dirty="0"/>
              <a:t> 시작시간도 늦다</a:t>
            </a:r>
            <a:r>
              <a:rPr lang="en-US" altLang="ko-KR" dirty="0"/>
              <a:t>. </a:t>
            </a:r>
            <a:r>
              <a:rPr lang="ko-KR" altLang="ko-KR" dirty="0"/>
              <a:t>하지만 서비스 내부 페이지로 이동하면 이미</a:t>
            </a:r>
            <a:r>
              <a:rPr lang="en-US" altLang="ko-KR" dirty="0"/>
              <a:t> CSS</a:t>
            </a:r>
            <a:r>
              <a:rPr lang="ko-KR" altLang="ko-KR" dirty="0"/>
              <a:t>파일이 </a:t>
            </a:r>
            <a:r>
              <a:rPr lang="ko-KR" altLang="ko-KR" dirty="0" smtClean="0"/>
              <a:t>캐시</a:t>
            </a:r>
            <a:r>
              <a:rPr lang="en-US" altLang="ko-KR" dirty="0" smtClean="0"/>
              <a:t> </a:t>
            </a:r>
            <a:r>
              <a:rPr lang="ko-KR" altLang="ko-KR" dirty="0" smtClean="0"/>
              <a:t>되어 </a:t>
            </a:r>
            <a:r>
              <a:rPr lang="ko-KR" altLang="ko-KR" dirty="0"/>
              <a:t>있으므로 </a:t>
            </a:r>
            <a:r>
              <a:rPr lang="ko-KR" altLang="ko-KR" dirty="0" smtClean="0"/>
              <a:t>다운로드</a:t>
            </a:r>
            <a:r>
              <a:rPr lang="en-US" altLang="ko-KR" dirty="0" smtClean="0"/>
              <a:t> </a:t>
            </a:r>
            <a:r>
              <a:rPr lang="ko-KR" altLang="ko-KR" dirty="0" smtClean="0"/>
              <a:t>할 </a:t>
            </a:r>
            <a:r>
              <a:rPr lang="ko-KR" altLang="ko-KR" dirty="0"/>
              <a:t>필요가 없다</a:t>
            </a:r>
            <a:r>
              <a:rPr lang="en-US" altLang="ko-KR" dirty="0"/>
              <a:t>. </a:t>
            </a:r>
            <a:r>
              <a:rPr lang="ko-KR" altLang="ko-KR" dirty="0"/>
              <a:t>즉 초기 접속 시에만 영향을 받는다</a:t>
            </a:r>
            <a:r>
              <a:rPr lang="en-US" altLang="ko-KR" dirty="0"/>
              <a:t>. </a:t>
            </a:r>
            <a:endParaRPr lang="ko-KR" altLang="ko-KR" dirty="0"/>
          </a:p>
          <a:p>
            <a:pPr marL="266700" indent="-266700"/>
            <a:r>
              <a:rPr lang="ko-KR" altLang="ko-KR" dirty="0" smtClean="0"/>
              <a:t>초기 </a:t>
            </a:r>
            <a:r>
              <a:rPr lang="ko-KR" altLang="ko-KR" dirty="0"/>
              <a:t>페이지 </a:t>
            </a:r>
            <a:r>
              <a:rPr lang="ko-KR" altLang="ko-KR" dirty="0" err="1"/>
              <a:t>렌더링에</a:t>
            </a:r>
            <a:r>
              <a:rPr lang="ko-KR" altLang="ko-KR" dirty="0"/>
              <a:t> 불필요한</a:t>
            </a:r>
            <a:r>
              <a:rPr lang="en-US" altLang="ko-KR" dirty="0"/>
              <a:t> CSS</a:t>
            </a:r>
            <a:r>
              <a:rPr lang="ko-KR" altLang="ko-KR" dirty="0"/>
              <a:t>가 많으면 접속한 화면 구성에 필요한</a:t>
            </a:r>
            <a:r>
              <a:rPr lang="en-US" altLang="ko-KR" dirty="0"/>
              <a:t> CSS</a:t>
            </a:r>
            <a:r>
              <a:rPr lang="ko-KR" altLang="ko-KR" dirty="0"/>
              <a:t>만 분리하는 방법도 있다</a:t>
            </a:r>
            <a:r>
              <a:rPr lang="en-US" altLang="ko-KR" dirty="0" smtClean="0"/>
              <a:t>.</a:t>
            </a:r>
          </a:p>
          <a:p>
            <a:pPr marL="266700" indent="-266700"/>
            <a:r>
              <a:rPr lang="ko-KR" altLang="ko-KR" dirty="0" smtClean="0"/>
              <a:t>사용자 </a:t>
            </a:r>
            <a:r>
              <a:rPr lang="ko-KR" altLang="ko-KR" dirty="0" err="1"/>
              <a:t>인터랙션이나</a:t>
            </a:r>
            <a:r>
              <a:rPr lang="ko-KR" altLang="ko-KR" dirty="0"/>
              <a:t> 페이지 이동 후에 보이는 </a:t>
            </a:r>
            <a:r>
              <a:rPr lang="ko-KR" altLang="ko-KR" dirty="0" err="1"/>
              <a:t>콘텐츠의</a:t>
            </a:r>
            <a:r>
              <a:rPr lang="en-US" altLang="ko-KR" dirty="0"/>
              <a:t> CSS</a:t>
            </a:r>
            <a:r>
              <a:rPr lang="ko-KR" altLang="ko-KR" dirty="0"/>
              <a:t>는 나머지</a:t>
            </a:r>
            <a:r>
              <a:rPr lang="en-US" altLang="ko-KR" dirty="0"/>
              <a:t> CSS</a:t>
            </a:r>
            <a:r>
              <a:rPr lang="ko-KR" altLang="ko-KR" dirty="0"/>
              <a:t>를 링크하도록 한다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pPr marL="266700" indent="-266700"/>
            <a:r>
              <a:rPr lang="ko-KR" altLang="ko-KR" dirty="0" smtClean="0"/>
              <a:t>단</a:t>
            </a:r>
            <a:r>
              <a:rPr lang="en-US" altLang="ko-KR" dirty="0"/>
              <a:t>, </a:t>
            </a:r>
            <a:r>
              <a:rPr lang="ko-KR" altLang="ko-KR" dirty="0"/>
              <a:t>접속한 화면 구성은 빨라지겠지만</a:t>
            </a:r>
            <a:r>
              <a:rPr lang="en-US" altLang="ko-KR" dirty="0"/>
              <a:t> CSS</a:t>
            </a:r>
            <a:r>
              <a:rPr lang="ko-KR" altLang="ko-KR" dirty="0"/>
              <a:t>를 다시 로딩하기 때문에 다시 로딩된</a:t>
            </a:r>
            <a:r>
              <a:rPr lang="en-US" altLang="ko-KR" dirty="0"/>
              <a:t> CSS</a:t>
            </a:r>
            <a:r>
              <a:rPr lang="ko-KR" altLang="ko-KR" dirty="0"/>
              <a:t>와 매칭되는 </a:t>
            </a:r>
            <a:r>
              <a:rPr lang="ko-KR" altLang="ko-KR" dirty="0" err="1"/>
              <a:t>콘텐츠</a:t>
            </a:r>
            <a:r>
              <a:rPr lang="ko-KR" altLang="ko-KR" dirty="0"/>
              <a:t> </a:t>
            </a:r>
            <a:r>
              <a:rPr lang="ko-KR" altLang="ko-KR" dirty="0" err="1"/>
              <a:t>렌더링은</a:t>
            </a:r>
            <a:r>
              <a:rPr lang="ko-KR" altLang="ko-KR" dirty="0"/>
              <a:t> 조금 늦어질 수 있다</a:t>
            </a:r>
            <a:r>
              <a:rPr lang="en-US" altLang="ko-KR" dirty="0" smtClean="0"/>
              <a:t>. NHN </a:t>
            </a:r>
            <a:r>
              <a:rPr lang="ko-KR" altLang="ko-KR" dirty="0" err="1"/>
              <a:t>마크업</a:t>
            </a:r>
            <a:r>
              <a:rPr lang="ko-KR" altLang="ko-KR" dirty="0"/>
              <a:t> </a:t>
            </a:r>
            <a:r>
              <a:rPr lang="ko-KR" altLang="ko-KR" dirty="0" err="1"/>
              <a:t>컨벤션에서</a:t>
            </a:r>
            <a:r>
              <a:rPr lang="ko-KR" altLang="ko-KR" dirty="0"/>
              <a:t> 권장하는 기본 방식으로</a:t>
            </a:r>
            <a:r>
              <a:rPr lang="en-US" altLang="ko-KR" dirty="0"/>
              <a:t> CSS </a:t>
            </a:r>
            <a:r>
              <a:rPr lang="ko-KR" altLang="ko-KR" dirty="0"/>
              <a:t>파일을 </a:t>
            </a:r>
            <a:r>
              <a:rPr lang="ko-KR" altLang="ko-KR" dirty="0" smtClean="0"/>
              <a:t>링크</a:t>
            </a:r>
            <a:r>
              <a:rPr lang="ko-KR" altLang="en-US" dirty="0" smtClean="0"/>
              <a:t>하는 방법이</a:t>
            </a:r>
            <a:r>
              <a:rPr lang="ko-KR" altLang="ko-KR" dirty="0" smtClean="0"/>
              <a:t>다</a:t>
            </a:r>
            <a:r>
              <a:rPr lang="en-US" altLang="ko-KR" dirty="0"/>
              <a:t>. </a:t>
            </a:r>
            <a:endParaRPr lang="ko-KR" altLang="ko-KR" dirty="0"/>
          </a:p>
          <a:p>
            <a:pPr lvl="1"/>
            <a:endParaRPr lang="en-US" altLang="ko-KR" dirty="0"/>
          </a:p>
          <a:p>
            <a:endParaRPr lang="en-US" altLang="ko-KR" dirty="0" smtClean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5.2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23221364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파일 요청 줄이기 </a:t>
            </a:r>
            <a:r>
              <a:rPr lang="en-US" altLang="ko-KR" dirty="0" smtClean="0"/>
              <a:t>(</a:t>
            </a:r>
            <a:r>
              <a:rPr lang="en-US" altLang="ko-KR" dirty="0" err="1"/>
              <a:t>Cont</a:t>
            </a:r>
            <a:r>
              <a:rPr lang="en-US" altLang="ko-KR" dirty="0"/>
              <a:t>’)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 smtClean="0"/>
              <a:t>@import</a:t>
            </a:r>
            <a:endParaRPr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>
          <a:xfrm>
            <a:off x="500089" y="1071566"/>
            <a:ext cx="8392391" cy="4857764"/>
          </a:xfrm>
        </p:spPr>
        <p:txBody>
          <a:bodyPr>
            <a:noAutofit/>
          </a:bodyPr>
          <a:lstStyle/>
          <a:p>
            <a:pPr marL="266700" indent="-266700"/>
            <a:r>
              <a:rPr lang="en-US" altLang="ko-KR" dirty="0" smtClean="0"/>
              <a:t>@</a:t>
            </a:r>
            <a:r>
              <a:rPr lang="en-US" altLang="ko-KR" dirty="0"/>
              <a:t>import </a:t>
            </a:r>
            <a:r>
              <a:rPr lang="ko-KR" altLang="ko-KR" dirty="0"/>
              <a:t>방식은 필요한 부분을 </a:t>
            </a:r>
            <a:r>
              <a:rPr lang="ko-KR" altLang="en-US" dirty="0" smtClean="0"/>
              <a:t>모</a:t>
            </a:r>
            <a:r>
              <a:rPr lang="ko-KR" altLang="en-US" dirty="0"/>
              <a:t>듈</a:t>
            </a:r>
            <a:r>
              <a:rPr lang="ko-KR" altLang="ko-KR" dirty="0" smtClean="0"/>
              <a:t>화 </a:t>
            </a:r>
            <a:r>
              <a:rPr lang="ko-KR" altLang="ko-KR" dirty="0"/>
              <a:t>해 </a:t>
            </a:r>
            <a:r>
              <a:rPr lang="en-US" altLang="ko-KR" dirty="0"/>
              <a:t>External </a:t>
            </a:r>
            <a:r>
              <a:rPr lang="ko-KR" altLang="ko-KR" dirty="0"/>
              <a:t>방식처럼 별도</a:t>
            </a:r>
            <a:r>
              <a:rPr lang="en-US" altLang="ko-KR" dirty="0"/>
              <a:t> CSS </a:t>
            </a:r>
            <a:r>
              <a:rPr lang="ko-KR" altLang="ko-KR" dirty="0"/>
              <a:t>파일을 저장하고 필요한 </a:t>
            </a:r>
            <a:r>
              <a:rPr lang="ko-KR" altLang="en-US" dirty="0" smtClean="0"/>
              <a:t>모듈 </a:t>
            </a:r>
            <a:r>
              <a:rPr lang="en-US" altLang="ko-KR" dirty="0" smtClean="0"/>
              <a:t>CSS </a:t>
            </a:r>
            <a:r>
              <a:rPr lang="ko-KR" altLang="ko-KR" dirty="0"/>
              <a:t>파일을 불러와 화면을 구성한다</a:t>
            </a:r>
            <a:r>
              <a:rPr lang="en-US" altLang="ko-KR" dirty="0" smtClean="0"/>
              <a:t>. </a:t>
            </a:r>
            <a:r>
              <a:rPr lang="ko-KR" altLang="ko-KR" dirty="0" smtClean="0"/>
              <a:t>하지만 </a:t>
            </a:r>
            <a:r>
              <a:rPr lang="ko-KR" altLang="en-US" dirty="0" smtClean="0"/>
              <a:t>모</a:t>
            </a:r>
            <a:r>
              <a:rPr lang="ko-KR" altLang="en-US" dirty="0"/>
              <a:t>듈</a:t>
            </a:r>
            <a:r>
              <a:rPr lang="ko-KR" altLang="ko-KR" dirty="0" smtClean="0"/>
              <a:t>화된</a:t>
            </a:r>
            <a:r>
              <a:rPr lang="en-US" altLang="ko-KR" dirty="0" smtClean="0"/>
              <a:t> </a:t>
            </a:r>
            <a:r>
              <a:rPr lang="en-US" altLang="ko-KR" dirty="0"/>
              <a:t>CSS </a:t>
            </a:r>
            <a:r>
              <a:rPr lang="ko-KR" altLang="ko-KR" dirty="0"/>
              <a:t>파일의 개수가 늘어날수록 파일 요청 수도 늘어나는 단점이 있다</a:t>
            </a:r>
            <a:r>
              <a:rPr lang="en-US" altLang="ko-KR" dirty="0"/>
              <a:t>.</a:t>
            </a:r>
            <a:endParaRPr lang="ko-KR" altLang="ko-KR" dirty="0"/>
          </a:p>
          <a:p>
            <a:pPr lvl="1"/>
            <a:endParaRPr lang="en-US" altLang="ko-KR" dirty="0"/>
          </a:p>
          <a:p>
            <a:endParaRPr lang="en-US" altLang="ko-KR" dirty="0" smtClean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5.2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71600" y="2132856"/>
            <a:ext cx="4572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200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&lt;style type=”text/</a:t>
            </a:r>
            <a:r>
              <a:rPr lang="en-US" altLang="ko-KR" sz="1200" dirty="0" err="1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css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”&gt;</a:t>
            </a:r>
            <a:endParaRPr lang="ko-KR" altLang="ko-KR" sz="1200" dirty="0">
              <a:latin typeface="맑은 고딕" pitchFamily="50" charset="-127"/>
              <a:ea typeface="맑은 고딕" pitchFamily="50" charset="-127"/>
              <a:cs typeface="Courier New" pitchFamily="49" charset="0"/>
            </a:endParaRPr>
          </a:p>
          <a:p>
            <a:r>
              <a:rPr lang="en-US" altLang="ko-KR" sz="1200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@import URL (</a:t>
            </a:r>
            <a:r>
              <a:rPr lang="ko-KR" altLang="ko-KR" sz="1200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브라우저 기본 스타일 </a:t>
            </a:r>
            <a:r>
              <a:rPr lang="ko-KR" altLang="ko-KR" sz="1200" dirty="0" err="1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리셋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CSS)</a:t>
            </a:r>
            <a:endParaRPr lang="ko-KR" altLang="ko-KR" sz="1200" dirty="0">
              <a:latin typeface="맑은 고딕" pitchFamily="50" charset="-127"/>
              <a:ea typeface="맑은 고딕" pitchFamily="50" charset="-127"/>
              <a:cs typeface="Courier New" pitchFamily="49" charset="0"/>
            </a:endParaRPr>
          </a:p>
          <a:p>
            <a:r>
              <a:rPr lang="en-US" altLang="ko-KR" sz="1200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@import URL (</a:t>
            </a:r>
            <a:r>
              <a:rPr lang="ko-KR" altLang="ko-KR" sz="1200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레이아웃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 CSS)</a:t>
            </a:r>
            <a:endParaRPr lang="ko-KR" altLang="ko-KR" sz="1200" dirty="0">
              <a:latin typeface="맑은 고딕" pitchFamily="50" charset="-127"/>
              <a:ea typeface="맑은 고딕" pitchFamily="50" charset="-127"/>
              <a:cs typeface="Courier New" pitchFamily="49" charset="0"/>
            </a:endParaRPr>
          </a:p>
          <a:p>
            <a:r>
              <a:rPr lang="en-US" altLang="ko-KR" sz="1200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@import URL (</a:t>
            </a:r>
            <a:r>
              <a:rPr lang="ko-KR" altLang="ko-KR" sz="1200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초기 화면 오브젝트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 CSS)</a:t>
            </a:r>
            <a:endParaRPr lang="ko-KR" altLang="ko-KR" sz="1200" dirty="0">
              <a:latin typeface="맑은 고딕" pitchFamily="50" charset="-127"/>
              <a:ea typeface="맑은 고딕" pitchFamily="50" charset="-127"/>
              <a:cs typeface="Courier New" pitchFamily="49" charset="0"/>
            </a:endParaRPr>
          </a:p>
          <a:p>
            <a:r>
              <a:rPr lang="en-US" altLang="ko-KR" sz="1200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&lt;/style&gt;</a:t>
            </a:r>
            <a:endParaRPr lang="ko-KR" altLang="en-US" sz="1200" dirty="0">
              <a:latin typeface="맑은 고딕" pitchFamily="50" charset="-127"/>
              <a:ea typeface="맑은 고딕" pitchFamily="50" charset="-127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49862288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CSS </a:t>
            </a:r>
            <a:r>
              <a:rPr lang="ko-KR" altLang="en-US" dirty="0" smtClean="0"/>
              <a:t>구문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 smtClean="0"/>
              <a:t>CSS </a:t>
            </a:r>
            <a:r>
              <a:rPr lang="ko-KR" altLang="en-US" dirty="0" err="1" smtClean="0"/>
              <a:t>선택자</a:t>
            </a:r>
            <a:r>
              <a:rPr lang="ko-KR" altLang="en-US" dirty="0" smtClean="0"/>
              <a:t> 읽기</a:t>
            </a:r>
            <a:endParaRPr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>
          <a:xfrm>
            <a:off x="500089" y="1071566"/>
            <a:ext cx="8392391" cy="4857764"/>
          </a:xfrm>
        </p:spPr>
        <p:txBody>
          <a:bodyPr>
            <a:noAutofit/>
          </a:bodyPr>
          <a:lstStyle/>
          <a:p>
            <a:pPr marL="266700" indent="-266700"/>
            <a:r>
              <a:rPr lang="ko-KR" altLang="ko-KR" dirty="0" smtClean="0"/>
              <a:t>브라우저는 </a:t>
            </a:r>
            <a:r>
              <a:rPr lang="ko-KR" altLang="ko-KR" dirty="0"/>
              <a:t>제일 오른쪽 </a:t>
            </a:r>
            <a:r>
              <a:rPr lang="ko-KR" altLang="ko-KR" dirty="0" err="1"/>
              <a:t>선택자를</a:t>
            </a:r>
            <a:r>
              <a:rPr lang="ko-KR" altLang="ko-KR" dirty="0"/>
              <a:t> 기준으로 왼쪽으로 하나씩 옮겨가며</a:t>
            </a:r>
            <a:r>
              <a:rPr lang="en-US" altLang="ko-KR" dirty="0"/>
              <a:t> DOM Tree</a:t>
            </a:r>
            <a:r>
              <a:rPr lang="ko-KR" altLang="ko-KR" dirty="0"/>
              <a:t>를 탐색한다</a:t>
            </a:r>
            <a:r>
              <a:rPr lang="en-US" altLang="ko-KR" dirty="0"/>
              <a:t>. </a:t>
            </a:r>
            <a:r>
              <a:rPr lang="ko-KR" altLang="ko-KR" dirty="0" err="1"/>
              <a:t>선택자와</a:t>
            </a:r>
            <a:r>
              <a:rPr lang="ko-KR" altLang="ko-KR" dirty="0"/>
              <a:t> 정확히 일치하면 해당 속성을</a:t>
            </a:r>
            <a:r>
              <a:rPr lang="en-US" altLang="ko-KR" dirty="0"/>
              <a:t> DOM Tree</a:t>
            </a:r>
            <a:r>
              <a:rPr lang="ko-KR" altLang="ko-KR" dirty="0"/>
              <a:t>와 매칭시킨다</a:t>
            </a:r>
            <a:r>
              <a:rPr lang="en-US" altLang="ko-KR" dirty="0" smtClean="0"/>
              <a:t>.</a:t>
            </a:r>
          </a:p>
          <a:p>
            <a:pPr marL="266700" indent="-266700"/>
            <a:endParaRPr lang="en-US" altLang="ko-KR" dirty="0"/>
          </a:p>
          <a:p>
            <a:pPr marL="266700" indent="-266700"/>
            <a:endParaRPr lang="en-US" altLang="ko-KR" dirty="0" smtClean="0"/>
          </a:p>
          <a:p>
            <a:pPr marL="266700" indent="-266700"/>
            <a:endParaRPr lang="en-US" altLang="ko-KR" dirty="0"/>
          </a:p>
          <a:p>
            <a:pPr marL="266700" indent="-266700"/>
            <a:endParaRPr lang="en-US" altLang="ko-KR" dirty="0" smtClean="0"/>
          </a:p>
          <a:p>
            <a:pPr marL="266700" indent="-266700"/>
            <a:endParaRPr lang="en-US" altLang="ko-KR" dirty="0"/>
          </a:p>
          <a:p>
            <a:pPr marL="266700" indent="-266700"/>
            <a:endParaRPr lang="en-US" altLang="ko-KR" dirty="0" smtClean="0"/>
          </a:p>
          <a:p>
            <a:pPr marL="266700" indent="-266700"/>
            <a:endParaRPr lang="en-US" altLang="ko-KR" dirty="0"/>
          </a:p>
          <a:p>
            <a:pPr marL="266700" indent="-266700"/>
            <a:endParaRPr lang="en-US" altLang="ko-KR" dirty="0" smtClean="0"/>
          </a:p>
          <a:p>
            <a:pPr marL="266700" indent="-266700"/>
            <a:r>
              <a:rPr lang="ko-KR" altLang="ko-KR" dirty="0" smtClean="0"/>
              <a:t>페이지</a:t>
            </a:r>
            <a:r>
              <a:rPr lang="en-US" altLang="ko-KR" dirty="0" smtClean="0"/>
              <a:t> </a:t>
            </a:r>
            <a:r>
              <a:rPr lang="ko-KR" altLang="ko-KR" dirty="0" smtClean="0"/>
              <a:t>내에서 </a:t>
            </a:r>
            <a:r>
              <a:rPr lang="ko-KR" altLang="ko-KR" dirty="0"/>
              <a:t>맨 처음</a:t>
            </a:r>
            <a:r>
              <a:rPr lang="en-US" altLang="ko-KR" dirty="0"/>
              <a:t> span</a:t>
            </a:r>
            <a:r>
              <a:rPr lang="ko-KR" altLang="ko-KR" dirty="0"/>
              <a:t>을 찾고 그 다음</a:t>
            </a:r>
            <a:r>
              <a:rPr lang="en-US" altLang="ko-KR" dirty="0"/>
              <a:t> a &gt; span </a:t>
            </a:r>
            <a:r>
              <a:rPr lang="ko-KR" altLang="ko-KR" dirty="0"/>
              <a:t>를 찾고 다음에는</a:t>
            </a:r>
            <a:r>
              <a:rPr lang="en-US" altLang="ko-KR" dirty="0"/>
              <a:t> li &gt; a &gt; span</a:t>
            </a:r>
            <a:r>
              <a:rPr lang="ko-KR" altLang="ko-KR" dirty="0"/>
              <a:t>을 찾고 그 다음 </a:t>
            </a:r>
            <a:r>
              <a:rPr lang="en-US" altLang="ko-KR" dirty="0" err="1"/>
              <a:t>ul</a:t>
            </a:r>
            <a:r>
              <a:rPr lang="en-US" altLang="ko-KR" dirty="0"/>
              <a:t> &gt; li &gt; a &gt; span </a:t>
            </a:r>
            <a:r>
              <a:rPr lang="ko-KR" altLang="ko-KR" dirty="0"/>
              <a:t>을 찾고 그 다음에는</a:t>
            </a:r>
            <a:r>
              <a:rPr lang="en-US" altLang="ko-KR" dirty="0"/>
              <a:t> div &gt; </a:t>
            </a:r>
            <a:r>
              <a:rPr lang="en-US" altLang="ko-KR" dirty="0" err="1"/>
              <a:t>ul</a:t>
            </a:r>
            <a:r>
              <a:rPr lang="en-US" altLang="ko-KR" dirty="0"/>
              <a:t> &gt; li &gt; a &gt; span</a:t>
            </a:r>
            <a:r>
              <a:rPr lang="ko-KR" altLang="ko-KR" dirty="0"/>
              <a:t>을 찾는다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pPr marL="266700" indent="-266700"/>
            <a:r>
              <a:rPr lang="ko-KR" altLang="ko-KR" dirty="0" smtClean="0"/>
              <a:t>더 </a:t>
            </a:r>
            <a:r>
              <a:rPr lang="ko-KR" altLang="ko-KR" dirty="0"/>
              <a:t>이상 왼쪽에 </a:t>
            </a:r>
            <a:r>
              <a:rPr lang="ko-KR" altLang="ko-KR" dirty="0" err="1"/>
              <a:t>셀렉터가</a:t>
            </a:r>
            <a:r>
              <a:rPr lang="ko-KR" altLang="ko-KR" dirty="0"/>
              <a:t> 없기 때문에</a:t>
            </a:r>
            <a:r>
              <a:rPr lang="en-US" altLang="ko-KR" dirty="0"/>
              <a:t> div &gt; </a:t>
            </a:r>
            <a:r>
              <a:rPr lang="en-US" altLang="ko-KR" dirty="0" err="1"/>
              <a:t>ul</a:t>
            </a:r>
            <a:r>
              <a:rPr lang="en-US" altLang="ko-KR" dirty="0"/>
              <a:t> &gt; li &gt; a &gt; span</a:t>
            </a:r>
            <a:r>
              <a:rPr lang="ko-KR" altLang="ko-KR" dirty="0"/>
              <a:t>에</a:t>
            </a:r>
            <a:r>
              <a:rPr lang="en-US" altLang="ko-KR" dirty="0"/>
              <a:t> CSS</a:t>
            </a:r>
            <a:r>
              <a:rPr lang="ko-KR" altLang="ko-KR" dirty="0"/>
              <a:t>로 선언한</a:t>
            </a:r>
            <a:r>
              <a:rPr lang="en-US" altLang="ko-KR" dirty="0"/>
              <a:t> color </a:t>
            </a:r>
            <a:r>
              <a:rPr lang="ko-KR" altLang="ko-KR" dirty="0"/>
              <a:t>정보를 저장한다</a:t>
            </a:r>
            <a:r>
              <a:rPr lang="en-US" altLang="ko-KR" dirty="0"/>
              <a:t>.</a:t>
            </a:r>
          </a:p>
          <a:p>
            <a:endParaRPr lang="en-US" altLang="ko-KR" dirty="0" smtClean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5.3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755576" y="1772816"/>
            <a:ext cx="684076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&lt;style type=”text/</a:t>
            </a:r>
            <a:r>
              <a:rPr lang="en-US" altLang="ko-KR" sz="1200" dirty="0" err="1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css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”&gt;</a:t>
            </a:r>
            <a:endParaRPr lang="ko-KR" altLang="ko-KR" sz="1200" dirty="0">
              <a:latin typeface="맑은 고딕" pitchFamily="50" charset="-127"/>
              <a:ea typeface="맑은 고딕" pitchFamily="50" charset="-127"/>
              <a:cs typeface="Courier New" pitchFamily="49" charset="0"/>
            </a:endParaRPr>
          </a:p>
          <a:p>
            <a:r>
              <a:rPr lang="en-US" altLang="ko-KR" sz="1200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div </a:t>
            </a:r>
            <a:r>
              <a:rPr lang="en-US" altLang="ko-KR" sz="1200" dirty="0" err="1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ul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 li a span{</a:t>
            </a:r>
            <a:r>
              <a:rPr lang="en-US" altLang="ko-KR" sz="1200" dirty="0" err="1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color:red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}</a:t>
            </a:r>
            <a:endParaRPr lang="ko-KR" altLang="ko-KR" sz="1200" dirty="0">
              <a:latin typeface="맑은 고딕" pitchFamily="50" charset="-127"/>
              <a:ea typeface="맑은 고딕" pitchFamily="50" charset="-127"/>
              <a:cs typeface="Courier New" pitchFamily="49" charset="0"/>
            </a:endParaRPr>
          </a:p>
          <a:p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&lt;/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style&gt;</a:t>
            </a:r>
            <a:endParaRPr lang="ko-KR" altLang="ko-KR" sz="1200" dirty="0">
              <a:latin typeface="맑은 고딕" pitchFamily="50" charset="-127"/>
              <a:ea typeface="맑은 고딕" pitchFamily="50" charset="-127"/>
              <a:cs typeface="Courier New" pitchFamily="49" charset="0"/>
            </a:endParaRPr>
          </a:p>
          <a:p>
            <a:endParaRPr lang="en-US" altLang="ko-KR" sz="1200" dirty="0" smtClean="0">
              <a:latin typeface="맑은 고딕" pitchFamily="50" charset="-127"/>
              <a:ea typeface="맑은 고딕" pitchFamily="50" charset="-127"/>
              <a:cs typeface="Courier New" pitchFamily="49" charset="0"/>
            </a:endParaRPr>
          </a:p>
          <a:p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&lt;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div&gt;</a:t>
            </a:r>
            <a:endParaRPr lang="ko-KR" altLang="ko-KR" sz="1200" dirty="0">
              <a:latin typeface="맑은 고딕" pitchFamily="50" charset="-127"/>
              <a:ea typeface="맑은 고딕" pitchFamily="50" charset="-127"/>
              <a:cs typeface="Courier New" pitchFamily="49" charset="0"/>
            </a:endParaRPr>
          </a:p>
          <a:p>
            <a:pPr lvl="1"/>
            <a:r>
              <a:rPr lang="en-US" altLang="ko-KR" sz="1200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&lt;h3&gt;</a:t>
            </a:r>
            <a:r>
              <a:rPr lang="ko-KR" altLang="ko-KR" sz="1200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사람들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&lt;</a:t>
            </a:r>
            <a:r>
              <a:rPr lang="en-US" altLang="ko-KR" sz="1200" dirty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span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&gt;</a:t>
            </a:r>
            <a:r>
              <a:rPr lang="ko-KR" altLang="ko-KR" sz="1200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전체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&lt;</a:t>
            </a:r>
            <a:r>
              <a:rPr lang="en-US" altLang="ko-KR" sz="1200" dirty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span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&gt;(404)&lt;/</a:t>
            </a:r>
            <a:r>
              <a:rPr lang="en-US" altLang="ko-KR" sz="1200" dirty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span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&gt;&lt;/</a:t>
            </a:r>
            <a:r>
              <a:rPr lang="en-US" altLang="ko-KR" sz="1200" dirty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span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&gt;&lt;/h3&gt;</a:t>
            </a:r>
            <a:endParaRPr lang="ko-KR" altLang="ko-KR" sz="1200" dirty="0">
              <a:latin typeface="맑은 고딕" pitchFamily="50" charset="-127"/>
              <a:ea typeface="맑은 고딕" pitchFamily="50" charset="-127"/>
              <a:cs typeface="Courier New" pitchFamily="49" charset="0"/>
            </a:endParaRPr>
          </a:p>
          <a:p>
            <a:pPr lvl="1"/>
            <a:r>
              <a:rPr lang="en-US" altLang="ko-KR" sz="1200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&lt;</a:t>
            </a:r>
            <a:r>
              <a:rPr lang="en-US" altLang="ko-KR" sz="1200" dirty="0" err="1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ul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&gt;</a:t>
            </a:r>
            <a:endParaRPr lang="ko-KR" altLang="ko-KR" sz="1200" dirty="0">
              <a:latin typeface="맑은 고딕" pitchFamily="50" charset="-127"/>
              <a:ea typeface="맑은 고딕" pitchFamily="50" charset="-127"/>
              <a:cs typeface="Courier New" pitchFamily="49" charset="0"/>
            </a:endParaRPr>
          </a:p>
          <a:p>
            <a:pPr lvl="1"/>
            <a:r>
              <a:rPr lang="en-US" altLang="ko-KR" sz="1200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&lt;li&gt;&lt;a </a:t>
            </a:r>
            <a:r>
              <a:rPr lang="en-US" altLang="ko-KR" sz="1200" dirty="0" err="1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href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=”#”&gt;</a:t>
            </a:r>
            <a:r>
              <a:rPr lang="ko-KR" altLang="ko-KR" sz="1200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사람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1&lt;</a:t>
            </a:r>
            <a:r>
              <a:rPr lang="en-US" altLang="ko-KR" sz="12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span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&gt;(101)&lt;/</a:t>
            </a:r>
            <a:r>
              <a:rPr lang="en-US" altLang="ko-KR" sz="12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span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&gt;&lt;/a&gt;&lt;/li&gt;</a:t>
            </a:r>
            <a:endParaRPr lang="ko-KR" altLang="ko-KR" sz="1200" dirty="0">
              <a:latin typeface="맑은 고딕" pitchFamily="50" charset="-127"/>
              <a:ea typeface="맑은 고딕" pitchFamily="50" charset="-127"/>
              <a:cs typeface="Courier New" pitchFamily="49" charset="0"/>
            </a:endParaRPr>
          </a:p>
          <a:p>
            <a:pPr lvl="1"/>
            <a:r>
              <a:rPr lang="en-US" altLang="ko-KR" sz="1200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&lt;li&gt;&lt;a </a:t>
            </a:r>
            <a:r>
              <a:rPr lang="en-US" altLang="ko-KR" sz="1200" dirty="0" err="1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href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=”#”&gt;</a:t>
            </a:r>
            <a:r>
              <a:rPr lang="ko-KR" altLang="ko-KR" sz="1200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사람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2&lt;</a:t>
            </a:r>
            <a:r>
              <a:rPr lang="en-US" altLang="ko-KR" sz="12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span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&gt;(101)&lt;/</a:t>
            </a:r>
            <a:r>
              <a:rPr lang="en-US" altLang="ko-KR" sz="12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span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&gt;&lt;/a&gt;&lt;/li&gt;</a:t>
            </a:r>
            <a:endParaRPr lang="ko-KR" altLang="ko-KR" sz="1200" dirty="0">
              <a:latin typeface="맑은 고딕" pitchFamily="50" charset="-127"/>
              <a:ea typeface="맑은 고딕" pitchFamily="50" charset="-127"/>
              <a:cs typeface="Courier New" pitchFamily="49" charset="0"/>
            </a:endParaRPr>
          </a:p>
          <a:p>
            <a:pPr lvl="1"/>
            <a:r>
              <a:rPr lang="en-US" altLang="ko-KR" sz="1200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&lt;li&gt;&lt;a </a:t>
            </a:r>
            <a:r>
              <a:rPr lang="en-US" altLang="ko-KR" sz="1200" dirty="0" err="1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href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=”#”&gt;</a:t>
            </a:r>
            <a:r>
              <a:rPr lang="ko-KR" altLang="ko-KR" sz="1200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사람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3&lt;</a:t>
            </a:r>
            <a:r>
              <a:rPr lang="en-US" altLang="ko-KR" sz="12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span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&gt;(101)&lt;/</a:t>
            </a:r>
            <a:r>
              <a:rPr lang="en-US" altLang="ko-KR" sz="12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span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&gt;&lt;/a&gt;&lt;/li&gt;</a:t>
            </a:r>
            <a:endParaRPr lang="ko-KR" altLang="ko-KR" sz="1200" dirty="0">
              <a:latin typeface="맑은 고딕" pitchFamily="50" charset="-127"/>
              <a:ea typeface="맑은 고딕" pitchFamily="50" charset="-127"/>
              <a:cs typeface="Courier New" pitchFamily="49" charset="0"/>
            </a:endParaRPr>
          </a:p>
          <a:p>
            <a:pPr lvl="1"/>
            <a:r>
              <a:rPr lang="en-US" altLang="ko-KR" sz="1200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&lt;/</a:t>
            </a:r>
            <a:r>
              <a:rPr lang="en-US" altLang="ko-KR" sz="1200" dirty="0" err="1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ul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&gt;</a:t>
            </a:r>
            <a:endParaRPr lang="ko-KR" altLang="ko-KR" sz="1200" dirty="0">
              <a:latin typeface="맑은 고딕" pitchFamily="50" charset="-127"/>
              <a:ea typeface="맑은 고딕" pitchFamily="50" charset="-127"/>
              <a:cs typeface="Courier New" pitchFamily="49" charset="0"/>
            </a:endParaRPr>
          </a:p>
          <a:p>
            <a:r>
              <a:rPr lang="en-US" altLang="ko-KR" sz="1200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&lt;/div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&gt;</a:t>
            </a:r>
            <a:endParaRPr lang="ko-KR" altLang="en-US" sz="1200" dirty="0">
              <a:latin typeface="맑은 고딕" pitchFamily="50" charset="-127"/>
              <a:ea typeface="맑은 고딕" pitchFamily="50" charset="-127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77786343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마크업</a:t>
            </a:r>
            <a:r>
              <a:rPr lang="ko-KR" altLang="en-US" dirty="0" smtClean="0"/>
              <a:t> 최적화</a:t>
            </a:r>
            <a:r>
              <a:rPr lang="en-US" altLang="ko-KR" dirty="0" smtClean="0"/>
              <a:t>? 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smtClean="0"/>
              <a:t>정의</a:t>
            </a:r>
            <a:endParaRPr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>
          <a:xfrm>
            <a:off x="500089" y="1071566"/>
            <a:ext cx="8143877" cy="4857764"/>
          </a:xfrm>
        </p:spPr>
        <p:txBody>
          <a:bodyPr>
            <a:noAutofit/>
          </a:bodyPr>
          <a:lstStyle/>
          <a:p>
            <a:pPr marL="266700" indent="-2667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dirty="0" smtClean="0"/>
              <a:t>최적화 방법 중 </a:t>
            </a:r>
            <a:r>
              <a:rPr lang="en-US" altLang="ko-KR" dirty="0" smtClean="0"/>
              <a:t>HTML, CSS, </a:t>
            </a:r>
            <a:r>
              <a:rPr lang="ko-KR" altLang="en-US" dirty="0" smtClean="0"/>
              <a:t>이미지의 파일 크기</a:t>
            </a:r>
            <a:r>
              <a:rPr lang="en-US" altLang="ko-KR" dirty="0" smtClean="0"/>
              <a:t>, </a:t>
            </a:r>
            <a:r>
              <a:rPr lang="ko-KR" altLang="en-US" dirty="0" smtClean="0"/>
              <a:t>파일 요청 수를 줄이기 위한 방법이다</a:t>
            </a:r>
            <a:r>
              <a:rPr lang="en-US" altLang="ko-KR" dirty="0" smtClean="0"/>
              <a:t>.</a:t>
            </a:r>
            <a:endParaRPr lang="en-US" altLang="ko-KR" dirty="0">
              <a:solidFill>
                <a:prstClr val="black"/>
              </a:solidFill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dirty="0" smtClean="0">
              <a:solidFill>
                <a:prstClr val="black"/>
              </a:solidFill>
            </a:endParaRPr>
          </a:p>
          <a:p>
            <a:pPr marL="622300" lvl="1" indent="-1651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CC"/>
              </a:buClr>
              <a:buNone/>
            </a:pPr>
            <a:endParaRPr lang="en-US" altLang="ko-KR" dirty="0" smtClean="0">
              <a:solidFill>
                <a:prstClr val="black"/>
              </a:solidFill>
            </a:endParaRPr>
          </a:p>
          <a:p>
            <a:pPr lv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Wingdings" pitchFamily="2" charset="2"/>
              <a:buChar char="v"/>
            </a:pPr>
            <a:endParaRPr lang="en-US" altLang="ko-KR" sz="1600" dirty="0" smtClean="0">
              <a:solidFill>
                <a:prstClr val="black"/>
              </a:solidFill>
            </a:endParaRPr>
          </a:p>
          <a:p>
            <a:pPr lv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Wingdings" pitchFamily="2" charset="2"/>
              <a:buChar char="v"/>
            </a:pPr>
            <a:endParaRPr lang="en-US" altLang="ko-KR" sz="1600" dirty="0" smtClean="0">
              <a:solidFill>
                <a:prstClr val="black"/>
              </a:solidFill>
            </a:endParaRPr>
          </a:p>
          <a:p>
            <a:pPr marL="622300" lvl="1" indent="-165100">
              <a:lnSpc>
                <a:spcPct val="150000"/>
              </a:lnSpc>
              <a:buClr>
                <a:srgbClr val="0000CC"/>
              </a:buClr>
              <a:buFont typeface="Wingdings" pitchFamily="2" charset="2"/>
              <a:buChar char="§"/>
            </a:pP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2.1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600254109"/>
              </p:ext>
            </p:extLst>
          </p:nvPr>
        </p:nvGraphicFramePr>
        <p:xfrm>
          <a:off x="755576" y="2564904"/>
          <a:ext cx="7704857" cy="259228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567772"/>
                <a:gridCol w="2567772"/>
                <a:gridCol w="2569313"/>
              </a:tblGrid>
              <a:tr h="546965">
                <a:tc>
                  <a:txBody>
                    <a:bodyPr/>
                    <a:lstStyle/>
                    <a:p>
                      <a:pPr indent="150495" algn="ctr" latinLnBrk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ko-KR" sz="1400" kern="1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데이터 크기</a:t>
                      </a:r>
                      <a:endParaRPr lang="ko-KR" sz="1400" kern="100" dirty="0">
                        <a:effectLst/>
                        <a:latin typeface="맑은 고딕" pitchFamily="50" charset="-127"/>
                        <a:ea typeface="맑은 고딕" pitchFamily="50" charset="-127"/>
                        <a:cs typeface="Rix고딕 L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indent="150495" algn="ctr" latinLnBrk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ko-KR" sz="1400" kern="1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브라우저 </a:t>
                      </a:r>
                      <a:r>
                        <a:rPr lang="ko-KR" sz="1400" kern="100" dirty="0" err="1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렌더링</a:t>
                      </a:r>
                      <a:endParaRPr lang="ko-KR" sz="1400" kern="100" dirty="0">
                        <a:effectLst/>
                        <a:latin typeface="맑은 고딕" pitchFamily="50" charset="-127"/>
                        <a:ea typeface="맑은 고딕" pitchFamily="50" charset="-127"/>
                        <a:cs typeface="Rix고딕 L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indent="150495" algn="ctr" latinLnBrk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ko-KR" sz="1400" kern="1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네트워크</a:t>
                      </a:r>
                      <a:endParaRPr lang="ko-KR" sz="1400" kern="100" dirty="0">
                        <a:effectLst/>
                        <a:latin typeface="맑은 고딕" pitchFamily="50" charset="-127"/>
                        <a:ea typeface="맑은 고딕" pitchFamily="50" charset="-127"/>
                        <a:cs typeface="Rix고딕 L"/>
                      </a:endParaRPr>
                    </a:p>
                  </a:txBody>
                  <a:tcPr marL="17780" marR="17780" marT="0" marB="0" anchor="ctr"/>
                </a:tc>
              </a:tr>
              <a:tr h="2045323">
                <a:tc>
                  <a:txBody>
                    <a:bodyPr/>
                    <a:lstStyle/>
                    <a:p>
                      <a:pPr marL="457200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ko-KR" sz="1400" b="1" dirty="0"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문서 크기 경량화</a:t>
                      </a:r>
                    </a:p>
                    <a:p>
                      <a:pPr marL="457200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ko-KR" sz="1400" b="1" dirty="0"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이미지 경량화</a:t>
                      </a:r>
                    </a:p>
                    <a:p>
                      <a:pPr marL="457200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ko-KR" sz="1400" b="0" dirty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압축 전송 방식</a:t>
                      </a:r>
                      <a:endParaRPr lang="ko-KR" sz="1400" b="0" dirty="0"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Rix고딕 L"/>
                      </a:endParaRPr>
                    </a:p>
                  </a:txBody>
                  <a:tcPr marL="17780" marR="177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429895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HTML </a:t>
                      </a:r>
                      <a:r>
                        <a:rPr lang="ko-KR" sz="1400" b="1" dirty="0" err="1"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마크업</a:t>
                      </a:r>
                      <a:r>
                        <a:rPr lang="ko-KR" sz="1400" b="1" dirty="0"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단순화</a:t>
                      </a:r>
                    </a:p>
                    <a:p>
                      <a:pPr marL="429895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CSS </a:t>
                      </a:r>
                      <a:r>
                        <a:rPr lang="ko-KR" sz="1400" b="1" dirty="0" err="1"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선택자</a:t>
                      </a:r>
                      <a:r>
                        <a:rPr lang="ko-KR" sz="1400" b="1" dirty="0"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단순화</a:t>
                      </a:r>
                    </a:p>
                    <a:p>
                      <a:pPr marL="429895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ko-KR" sz="1400" b="1" dirty="0"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아이프레임</a:t>
                      </a:r>
                      <a:r>
                        <a:rPr lang="en-US" sz="1400" b="1" dirty="0"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lang="ko-KR" sz="1400" b="1" dirty="0"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플래시 </a:t>
                      </a:r>
                      <a:r>
                        <a:rPr lang="ko-KR" sz="1400" b="1" dirty="0" smtClean="0"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사용지양</a:t>
                      </a:r>
                      <a:endParaRPr lang="ko-KR" sz="1400" b="1" dirty="0"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429895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ko-KR" sz="1400" dirty="0" smtClean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자바스크립</a:t>
                      </a:r>
                      <a:r>
                        <a:rPr lang="ko-KR" altLang="en-US" sz="1400" dirty="0" smtClean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트 최적화</a:t>
                      </a:r>
                      <a:endParaRPr lang="ko-KR" sz="1400" dirty="0">
                        <a:effectLst/>
                        <a:latin typeface="맑은 고딕" pitchFamily="50" charset="-127"/>
                        <a:ea typeface="맑은 고딕" pitchFamily="50" charset="-127"/>
                        <a:cs typeface="Rix고딕 L"/>
                      </a:endParaRPr>
                    </a:p>
                  </a:txBody>
                  <a:tcPr marL="17780" marR="177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429895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CDN </a:t>
                      </a:r>
                      <a:r>
                        <a:rPr lang="ko-KR" sz="14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사용</a:t>
                      </a:r>
                    </a:p>
                    <a:p>
                      <a:pPr marL="429895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HTTP Request </a:t>
                      </a:r>
                      <a:r>
                        <a:rPr lang="ko-KR" sz="14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감소</a:t>
                      </a:r>
                    </a:p>
                    <a:p>
                      <a:pPr marL="429895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Cookies Free Domain </a:t>
                      </a:r>
                      <a:r>
                        <a:rPr lang="ko-KR" sz="14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사용</a:t>
                      </a:r>
                    </a:p>
                    <a:p>
                      <a:pPr marL="429895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CSS Sprites</a:t>
                      </a:r>
                      <a:endParaRPr lang="ko-KR" sz="1400" b="1" dirty="0"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Rix고딕 L"/>
                      </a:endParaRPr>
                    </a:p>
                  </a:txBody>
                  <a:tcPr marL="17780" marR="177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CSS </a:t>
            </a:r>
            <a:r>
              <a:rPr lang="ko-KR" altLang="en-US" dirty="0" smtClean="0"/>
              <a:t>구문 </a:t>
            </a:r>
            <a:r>
              <a:rPr lang="en-US" altLang="ko-KR" dirty="0" smtClean="0"/>
              <a:t>(</a:t>
            </a:r>
            <a:r>
              <a:rPr lang="en-US" altLang="ko-KR" dirty="0" err="1"/>
              <a:t>Cont</a:t>
            </a:r>
            <a:r>
              <a:rPr lang="en-US" altLang="ko-KR" dirty="0"/>
              <a:t>’)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 smtClean="0"/>
              <a:t>CSS </a:t>
            </a:r>
            <a:r>
              <a:rPr lang="ko-KR" altLang="en-US" dirty="0" err="1" smtClean="0"/>
              <a:t>선택자</a:t>
            </a:r>
            <a:r>
              <a:rPr lang="ko-KR" altLang="en-US" dirty="0" smtClean="0"/>
              <a:t> 선언</a:t>
            </a:r>
            <a:endParaRPr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>
          <a:xfrm>
            <a:off x="500089" y="1071566"/>
            <a:ext cx="8392391" cy="4857764"/>
          </a:xfrm>
        </p:spPr>
        <p:txBody>
          <a:bodyPr>
            <a:noAutofit/>
          </a:bodyPr>
          <a:lstStyle/>
          <a:p>
            <a:pPr marL="266700" indent="-266700"/>
            <a:r>
              <a:rPr lang="ko-KR" altLang="ko-KR" dirty="0" smtClean="0"/>
              <a:t>일반적으로 </a:t>
            </a:r>
            <a:r>
              <a:rPr lang="ko-KR" altLang="ko-KR" dirty="0"/>
              <a:t>제일 오른쪽은 요소</a:t>
            </a:r>
            <a:r>
              <a:rPr lang="en-US" altLang="ko-KR" dirty="0"/>
              <a:t>, </a:t>
            </a:r>
            <a:r>
              <a:rPr lang="ko-KR" altLang="ko-KR" dirty="0"/>
              <a:t>왼쪽은</a:t>
            </a:r>
            <a:r>
              <a:rPr lang="en-US" altLang="ko-KR" dirty="0"/>
              <a:t> id</a:t>
            </a:r>
            <a:r>
              <a:rPr lang="ko-KR" altLang="ko-KR" dirty="0"/>
              <a:t>나</a:t>
            </a:r>
            <a:r>
              <a:rPr lang="en-US" altLang="ko-KR" dirty="0"/>
              <a:t> class</a:t>
            </a:r>
            <a:r>
              <a:rPr lang="ko-KR" altLang="ko-KR" dirty="0"/>
              <a:t>인 경우가 많다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pPr marL="266700" indent="-266700"/>
            <a:endParaRPr lang="en-US" altLang="ko-KR" dirty="0" smtClean="0"/>
          </a:p>
          <a:p>
            <a:pPr marL="266700" indent="-266700"/>
            <a:endParaRPr lang="en-US" altLang="ko-KR" dirty="0"/>
          </a:p>
          <a:p>
            <a:pPr marL="266700" indent="-266700"/>
            <a:endParaRPr lang="en-US" altLang="ko-KR" dirty="0" smtClean="0"/>
          </a:p>
          <a:p>
            <a:pPr marL="266700" indent="-266700"/>
            <a:endParaRPr lang="en-US" altLang="ko-KR" dirty="0" smtClean="0"/>
          </a:p>
          <a:p>
            <a:pPr marL="266700" indent="-266700"/>
            <a:endParaRPr lang="en-US" altLang="ko-KR" dirty="0" smtClean="0"/>
          </a:p>
          <a:p>
            <a:pPr marL="266700" indent="-266700"/>
            <a:endParaRPr lang="en-US" altLang="ko-KR" dirty="0"/>
          </a:p>
          <a:p>
            <a:pPr marL="266700" indent="-266700"/>
            <a:endParaRPr lang="en-US" altLang="ko-KR" dirty="0" smtClean="0"/>
          </a:p>
          <a:p>
            <a:pPr marL="266700" indent="-266700"/>
            <a:r>
              <a:rPr lang="ko-KR" altLang="en-US" dirty="0" smtClean="0"/>
              <a:t>제일 오른쪽에 </a:t>
            </a:r>
            <a:r>
              <a:rPr lang="ko-KR" altLang="en-US" dirty="0" err="1" smtClean="0"/>
              <a:t>엘리먼트가</a:t>
            </a:r>
            <a:r>
              <a:rPr lang="ko-KR" altLang="en-US" dirty="0" smtClean="0"/>
              <a:t> 위치했을 때보다 </a:t>
            </a:r>
            <a:r>
              <a:rPr lang="ko-KR" altLang="en-US" dirty="0" err="1" smtClean="0"/>
              <a:t>셀렉터가</a:t>
            </a:r>
            <a:r>
              <a:rPr lang="ko-KR" altLang="en-US" dirty="0" smtClean="0"/>
              <a:t> 위치 했을 때 </a:t>
            </a:r>
            <a:r>
              <a:rPr lang="ko-KR" altLang="en-US" dirty="0" err="1" smtClean="0"/>
              <a:t>렌더링이</a:t>
            </a:r>
            <a:r>
              <a:rPr lang="ko-KR" altLang="en-US" dirty="0" smtClean="0"/>
              <a:t> 더 빠르다</a:t>
            </a:r>
            <a:r>
              <a:rPr lang="en-US" altLang="ko-KR" dirty="0" smtClean="0"/>
              <a:t>. </a:t>
            </a:r>
          </a:p>
          <a:p>
            <a:pPr marL="266700" indent="-266700"/>
            <a:r>
              <a:rPr lang="ko-KR" altLang="ko-KR" dirty="0" smtClean="0"/>
              <a:t>가장 </a:t>
            </a:r>
            <a:r>
              <a:rPr lang="ko-KR" altLang="ko-KR" dirty="0"/>
              <a:t>효과적인 방법은 속성을 적용할 요소에 </a:t>
            </a:r>
            <a:r>
              <a:rPr lang="en-US" altLang="ko-KR" dirty="0"/>
              <a:t>id</a:t>
            </a:r>
            <a:r>
              <a:rPr lang="ko-KR" altLang="ko-KR" dirty="0"/>
              <a:t>나</a:t>
            </a:r>
            <a:r>
              <a:rPr lang="en-US" altLang="ko-KR" dirty="0"/>
              <a:t> class</a:t>
            </a:r>
            <a:r>
              <a:rPr lang="ko-KR" altLang="ko-KR" dirty="0"/>
              <a:t>를 </a:t>
            </a:r>
            <a:r>
              <a:rPr lang="ko-KR" altLang="ko-KR" dirty="0" smtClean="0"/>
              <a:t>선언하는 </a:t>
            </a:r>
            <a:r>
              <a:rPr lang="ko-KR" altLang="ko-KR" dirty="0"/>
              <a:t>것이다</a:t>
            </a:r>
            <a:r>
              <a:rPr lang="en-US" altLang="ko-KR" dirty="0"/>
              <a:t>.</a:t>
            </a:r>
            <a:endParaRPr lang="en-US" altLang="ko-KR" dirty="0" smtClean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5.3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755576" y="1412776"/>
            <a:ext cx="5688632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&lt;style type=”text/</a:t>
            </a:r>
            <a:r>
              <a:rPr lang="en-US" altLang="ko-KR" sz="1200" dirty="0" err="1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css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”&gt;</a:t>
            </a:r>
            <a:endParaRPr lang="ko-KR" altLang="ko-KR" sz="1200" dirty="0">
              <a:latin typeface="맑은 고딕" pitchFamily="50" charset="-127"/>
              <a:ea typeface="맑은 고딕" pitchFamily="50" charset="-127"/>
              <a:cs typeface="Courier New" pitchFamily="49" charset="0"/>
            </a:endParaRPr>
          </a:p>
          <a:p>
            <a:r>
              <a:rPr lang="en-US" altLang="ko-KR" sz="12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.</a:t>
            </a:r>
            <a:r>
              <a:rPr lang="en-US" altLang="ko-KR" sz="1200" dirty="0" err="1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man_lst</a:t>
            </a:r>
            <a:r>
              <a:rPr lang="en-US" altLang="ko-KR" sz="12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 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li a span{</a:t>
            </a:r>
            <a:r>
              <a:rPr lang="en-US" altLang="ko-KR" sz="1200" dirty="0" err="1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color:red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}</a:t>
            </a:r>
            <a:endParaRPr lang="ko-KR" altLang="ko-KR" sz="1200" dirty="0">
              <a:latin typeface="맑은 고딕" pitchFamily="50" charset="-127"/>
              <a:ea typeface="맑은 고딕" pitchFamily="50" charset="-127"/>
              <a:cs typeface="Courier New" pitchFamily="49" charset="0"/>
            </a:endParaRPr>
          </a:p>
          <a:p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&lt;/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style&gt;</a:t>
            </a:r>
            <a:endParaRPr lang="ko-KR" altLang="ko-KR" sz="1200" dirty="0">
              <a:latin typeface="맑은 고딕" pitchFamily="50" charset="-127"/>
              <a:ea typeface="맑은 고딕" pitchFamily="50" charset="-127"/>
              <a:cs typeface="Courier New" pitchFamily="49" charset="0"/>
            </a:endParaRPr>
          </a:p>
          <a:p>
            <a:endParaRPr lang="en-US" altLang="ko-KR" sz="1200" dirty="0" smtClean="0">
              <a:latin typeface="맑은 고딕" pitchFamily="50" charset="-127"/>
              <a:ea typeface="맑은 고딕" pitchFamily="50" charset="-127"/>
              <a:cs typeface="Courier New" pitchFamily="49" charset="0"/>
            </a:endParaRPr>
          </a:p>
          <a:p>
            <a:r>
              <a:rPr lang="en-US" altLang="ko-KR" sz="1200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&lt;div class=”</a:t>
            </a:r>
            <a:r>
              <a:rPr lang="en-US" altLang="ko-KR" sz="1200" dirty="0" err="1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man_lst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”&gt;</a:t>
            </a:r>
            <a:endParaRPr lang="ko-KR" altLang="ko-KR" sz="1200" dirty="0">
              <a:latin typeface="맑은 고딕" pitchFamily="50" charset="-127"/>
              <a:ea typeface="맑은 고딕" pitchFamily="50" charset="-127"/>
              <a:cs typeface="Courier New" pitchFamily="49" charset="0"/>
            </a:endParaRPr>
          </a:p>
          <a:p>
            <a:pPr lvl="1"/>
            <a:r>
              <a:rPr lang="en-US" altLang="ko-KR" sz="1200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&lt;h3&gt;</a:t>
            </a:r>
            <a:r>
              <a:rPr lang="ko-KR" altLang="ko-KR" sz="1200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사람들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&lt;</a:t>
            </a:r>
            <a:r>
              <a:rPr lang="en-US" altLang="ko-KR" sz="1200" dirty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span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&gt;</a:t>
            </a:r>
            <a:r>
              <a:rPr lang="ko-KR" altLang="ko-KR" sz="1200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전체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&lt;</a:t>
            </a:r>
            <a:r>
              <a:rPr lang="en-US" altLang="ko-KR" sz="1200" dirty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span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&gt;(404)&lt;/</a:t>
            </a:r>
            <a:r>
              <a:rPr lang="en-US" altLang="ko-KR" sz="1200" dirty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span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&gt;&lt;/</a:t>
            </a:r>
            <a:r>
              <a:rPr lang="en-US" altLang="ko-KR" sz="1200" dirty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span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&gt;&lt;/h3&gt;</a:t>
            </a:r>
            <a:endParaRPr lang="ko-KR" altLang="ko-KR" sz="1200" dirty="0">
              <a:latin typeface="맑은 고딕" pitchFamily="50" charset="-127"/>
              <a:ea typeface="맑은 고딕" pitchFamily="50" charset="-127"/>
              <a:cs typeface="Courier New" pitchFamily="49" charset="0"/>
            </a:endParaRPr>
          </a:p>
          <a:p>
            <a:pPr lvl="1"/>
            <a:r>
              <a:rPr lang="en-US" altLang="ko-KR" sz="1200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&lt;</a:t>
            </a:r>
            <a:r>
              <a:rPr lang="en-US" altLang="ko-KR" sz="1200" dirty="0" err="1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ul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&gt;</a:t>
            </a:r>
            <a:endParaRPr lang="ko-KR" altLang="ko-KR" sz="1200" dirty="0">
              <a:latin typeface="맑은 고딕" pitchFamily="50" charset="-127"/>
              <a:ea typeface="맑은 고딕" pitchFamily="50" charset="-127"/>
              <a:cs typeface="Courier New" pitchFamily="49" charset="0"/>
            </a:endParaRPr>
          </a:p>
          <a:p>
            <a:pPr lvl="1"/>
            <a:r>
              <a:rPr lang="en-US" altLang="ko-KR" sz="1200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&lt;li&gt;&lt;a </a:t>
            </a:r>
            <a:r>
              <a:rPr lang="en-US" altLang="ko-KR" sz="1200" dirty="0" err="1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href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=”#”&gt;</a:t>
            </a:r>
            <a:r>
              <a:rPr lang="ko-KR" altLang="ko-KR" sz="1200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사람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1&lt;</a:t>
            </a:r>
            <a:r>
              <a:rPr lang="en-US" altLang="ko-KR" sz="12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span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&gt;(101)&lt;/</a:t>
            </a:r>
            <a:r>
              <a:rPr lang="en-US" altLang="ko-KR" sz="12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span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&gt;&lt;/a&gt;&lt;/li&gt;</a:t>
            </a:r>
            <a:endParaRPr lang="ko-KR" altLang="ko-KR" sz="1200" dirty="0">
              <a:latin typeface="맑은 고딕" pitchFamily="50" charset="-127"/>
              <a:ea typeface="맑은 고딕" pitchFamily="50" charset="-127"/>
              <a:cs typeface="Courier New" pitchFamily="49" charset="0"/>
            </a:endParaRPr>
          </a:p>
          <a:p>
            <a:pPr lvl="1"/>
            <a:r>
              <a:rPr lang="en-US" altLang="ko-KR" sz="1200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&lt;li&gt;&lt;a </a:t>
            </a:r>
            <a:r>
              <a:rPr lang="en-US" altLang="ko-KR" sz="1200" dirty="0" err="1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href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=”#”&gt;</a:t>
            </a:r>
            <a:r>
              <a:rPr lang="ko-KR" altLang="ko-KR" sz="1200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사람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2&lt;</a:t>
            </a:r>
            <a:r>
              <a:rPr lang="en-US" altLang="ko-KR" sz="12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span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&gt;(101)&lt;/</a:t>
            </a:r>
            <a:r>
              <a:rPr lang="en-US" altLang="ko-KR" sz="12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span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&gt;&lt;/a&gt;&lt;/li&gt;</a:t>
            </a:r>
            <a:endParaRPr lang="ko-KR" altLang="ko-KR" sz="1200" dirty="0">
              <a:latin typeface="맑은 고딕" pitchFamily="50" charset="-127"/>
              <a:ea typeface="맑은 고딕" pitchFamily="50" charset="-127"/>
              <a:cs typeface="Courier New" pitchFamily="49" charset="0"/>
            </a:endParaRPr>
          </a:p>
          <a:p>
            <a:pPr lvl="1"/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&lt;/</a:t>
            </a:r>
            <a:r>
              <a:rPr lang="en-US" altLang="ko-KR" sz="1200" dirty="0" err="1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ul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&gt;</a:t>
            </a:r>
            <a:endParaRPr lang="ko-KR" altLang="ko-KR" sz="1200" dirty="0">
              <a:latin typeface="맑은 고딕" pitchFamily="50" charset="-127"/>
              <a:ea typeface="맑은 고딕" pitchFamily="50" charset="-127"/>
              <a:cs typeface="Courier New" pitchFamily="49" charset="0"/>
            </a:endParaRPr>
          </a:p>
          <a:p>
            <a:r>
              <a:rPr lang="en-US" altLang="ko-KR" sz="1200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&lt;/div&gt;</a:t>
            </a:r>
            <a:endParaRPr lang="ko-KR" altLang="en-US" sz="1200" dirty="0">
              <a:latin typeface="맑은 고딕" pitchFamily="50" charset="-127"/>
              <a:ea typeface="맑은 고딕" pitchFamily="50" charset="-127"/>
              <a:cs typeface="Courier New" pitchFamily="49" charset="0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55576" y="4473694"/>
            <a:ext cx="7776864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&lt;style type=”text/</a:t>
            </a:r>
            <a:r>
              <a:rPr lang="en-US" altLang="ko-KR" sz="1200" dirty="0" err="1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css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”&gt;</a:t>
            </a:r>
            <a:endParaRPr lang="ko-KR" altLang="ko-KR" sz="1200" dirty="0">
              <a:latin typeface="맑은 고딕" pitchFamily="50" charset="-127"/>
              <a:ea typeface="맑은 고딕" pitchFamily="50" charset="-127"/>
              <a:cs typeface="Courier New" pitchFamily="49" charset="0"/>
            </a:endParaRPr>
          </a:p>
          <a:p>
            <a:r>
              <a:rPr lang="en-US" altLang="ko-KR" sz="12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.</a:t>
            </a:r>
            <a:r>
              <a:rPr lang="en-US" altLang="ko-KR" sz="1200" dirty="0" err="1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num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{</a:t>
            </a:r>
            <a:r>
              <a:rPr lang="en-US" altLang="ko-KR" sz="1200" dirty="0" err="1" smtClean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color:red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}</a:t>
            </a:r>
            <a:endParaRPr lang="ko-KR" altLang="ko-KR" sz="1200" dirty="0">
              <a:latin typeface="맑은 고딕" pitchFamily="50" charset="-127"/>
              <a:ea typeface="맑은 고딕" pitchFamily="50" charset="-127"/>
              <a:cs typeface="Courier New" pitchFamily="49" charset="0"/>
            </a:endParaRPr>
          </a:p>
          <a:p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&lt;/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style&gt;</a:t>
            </a:r>
            <a:endParaRPr lang="ko-KR" altLang="ko-KR" sz="1200" dirty="0">
              <a:latin typeface="맑은 고딕" pitchFamily="50" charset="-127"/>
              <a:ea typeface="맑은 고딕" pitchFamily="50" charset="-127"/>
              <a:cs typeface="Courier New" pitchFamily="49" charset="0"/>
            </a:endParaRPr>
          </a:p>
          <a:p>
            <a:endParaRPr lang="en-US" altLang="ko-KR" sz="1200" dirty="0" smtClean="0">
              <a:latin typeface="맑은 고딕" pitchFamily="50" charset="-127"/>
              <a:ea typeface="맑은 고딕" pitchFamily="50" charset="-127"/>
              <a:cs typeface="Courier New" pitchFamily="49" charset="0"/>
            </a:endParaRPr>
          </a:p>
          <a:p>
            <a:r>
              <a:rPr lang="en-US" altLang="ko-KR" sz="1200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&lt;div class=”</a:t>
            </a:r>
            <a:r>
              <a:rPr lang="en-US" altLang="ko-KR" sz="1200" dirty="0" err="1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man_lst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”&gt;</a:t>
            </a:r>
            <a:endParaRPr lang="ko-KR" altLang="ko-KR" sz="1200" dirty="0">
              <a:latin typeface="맑은 고딕" pitchFamily="50" charset="-127"/>
              <a:ea typeface="맑은 고딕" pitchFamily="50" charset="-127"/>
              <a:cs typeface="Courier New" pitchFamily="49" charset="0"/>
            </a:endParaRPr>
          </a:p>
          <a:p>
            <a:pPr lvl="1"/>
            <a:r>
              <a:rPr lang="en-US" altLang="ko-KR" sz="1200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&lt;h3&gt;</a:t>
            </a:r>
            <a:r>
              <a:rPr lang="ko-KR" altLang="ko-KR" sz="1200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사람들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&lt;span&gt;</a:t>
            </a:r>
            <a:r>
              <a:rPr lang="ko-KR" altLang="ko-KR" sz="1200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전체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&lt;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span </a:t>
            </a:r>
            <a:r>
              <a:rPr lang="en-US" altLang="ko-KR" sz="12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class=“</a:t>
            </a:r>
            <a:r>
              <a:rPr lang="en-US" altLang="ko-KR" sz="1200" dirty="0" err="1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num</a:t>
            </a:r>
            <a:r>
              <a:rPr lang="en-US" altLang="ko-KR" sz="12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”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&gt;(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404)&lt;/span&gt;&lt;/span&gt;&lt;/h3&gt;</a:t>
            </a:r>
            <a:endParaRPr lang="ko-KR" altLang="ko-KR" sz="1200" dirty="0">
              <a:latin typeface="맑은 고딕" pitchFamily="50" charset="-127"/>
              <a:ea typeface="맑은 고딕" pitchFamily="50" charset="-127"/>
              <a:cs typeface="Courier New" pitchFamily="49" charset="0"/>
            </a:endParaRPr>
          </a:p>
          <a:p>
            <a:pPr lvl="1"/>
            <a:r>
              <a:rPr lang="en-US" altLang="ko-KR" sz="1200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&lt;</a:t>
            </a:r>
            <a:r>
              <a:rPr lang="en-US" altLang="ko-KR" sz="1200" dirty="0" err="1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ul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&gt;</a:t>
            </a:r>
            <a:endParaRPr lang="ko-KR" altLang="ko-KR" sz="1200" dirty="0">
              <a:latin typeface="맑은 고딕" pitchFamily="50" charset="-127"/>
              <a:ea typeface="맑은 고딕" pitchFamily="50" charset="-127"/>
              <a:cs typeface="Courier New" pitchFamily="49" charset="0"/>
            </a:endParaRPr>
          </a:p>
          <a:p>
            <a:pPr lvl="1"/>
            <a:r>
              <a:rPr lang="en-US" altLang="ko-KR" sz="1200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&lt;li&gt;&lt;a </a:t>
            </a:r>
            <a:r>
              <a:rPr lang="en-US" altLang="ko-KR" sz="1200" dirty="0" err="1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href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=”#”&gt;</a:t>
            </a:r>
            <a:r>
              <a:rPr lang="ko-KR" altLang="ko-KR" sz="1200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사람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1&lt;span </a:t>
            </a:r>
            <a:r>
              <a:rPr lang="en-US" altLang="ko-KR" sz="12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class=“</a:t>
            </a:r>
            <a:r>
              <a:rPr lang="en-US" altLang="ko-KR" sz="1200" dirty="0" err="1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num</a:t>
            </a:r>
            <a:r>
              <a:rPr lang="en-US" altLang="ko-KR" sz="12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”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&gt;(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101)&lt;/span&gt;&lt;/a&gt;&lt;/li&gt;</a:t>
            </a:r>
            <a:endParaRPr lang="ko-KR" altLang="ko-KR" sz="1200" dirty="0">
              <a:latin typeface="맑은 고딕" pitchFamily="50" charset="-127"/>
              <a:ea typeface="맑은 고딕" pitchFamily="50" charset="-127"/>
              <a:cs typeface="Courier New" pitchFamily="49" charset="0"/>
            </a:endParaRPr>
          </a:p>
          <a:p>
            <a:pPr lvl="1"/>
            <a:r>
              <a:rPr lang="en-US" altLang="ko-KR" sz="1200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&lt;li&gt;&lt;a </a:t>
            </a:r>
            <a:r>
              <a:rPr lang="en-US" altLang="ko-KR" sz="1200" dirty="0" err="1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href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=”#”&gt;</a:t>
            </a:r>
            <a:r>
              <a:rPr lang="ko-KR" altLang="ko-KR" sz="1200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사람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2&lt;span </a:t>
            </a:r>
            <a:r>
              <a:rPr lang="en-US" altLang="ko-KR" sz="12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class=“</a:t>
            </a:r>
            <a:r>
              <a:rPr lang="en-US" altLang="ko-KR" sz="1200" dirty="0" err="1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num</a:t>
            </a:r>
            <a:r>
              <a:rPr lang="en-US" altLang="ko-KR" sz="12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”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&gt;(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101)&lt;/span&gt;&lt;/a&gt;&lt;/li&gt;</a:t>
            </a:r>
            <a:endParaRPr lang="ko-KR" altLang="ko-KR" sz="1200" dirty="0">
              <a:latin typeface="맑은 고딕" pitchFamily="50" charset="-127"/>
              <a:ea typeface="맑은 고딕" pitchFamily="50" charset="-127"/>
              <a:cs typeface="Courier New" pitchFamily="49" charset="0"/>
            </a:endParaRPr>
          </a:p>
          <a:p>
            <a:pPr lvl="1"/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&lt;/</a:t>
            </a:r>
            <a:r>
              <a:rPr lang="en-US" altLang="ko-KR" sz="1200" dirty="0" err="1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ul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&gt;</a:t>
            </a:r>
            <a:endParaRPr lang="ko-KR" altLang="ko-KR" sz="1200" dirty="0">
              <a:latin typeface="맑은 고딕" pitchFamily="50" charset="-127"/>
              <a:ea typeface="맑은 고딕" pitchFamily="50" charset="-127"/>
              <a:cs typeface="Courier New" pitchFamily="49" charset="0"/>
            </a:endParaRPr>
          </a:p>
          <a:p>
            <a:r>
              <a:rPr lang="en-US" altLang="ko-KR" sz="1200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&lt;/div&gt;</a:t>
            </a:r>
            <a:endParaRPr lang="ko-KR" altLang="en-US" sz="1200" dirty="0">
              <a:latin typeface="맑은 고딕" pitchFamily="50" charset="-127"/>
              <a:ea typeface="맑은 고딕" pitchFamily="50" charset="-127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86559537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CSS </a:t>
            </a:r>
            <a:r>
              <a:rPr lang="ko-KR" altLang="en-US" dirty="0" smtClean="0"/>
              <a:t>구문 </a:t>
            </a:r>
            <a:r>
              <a:rPr lang="en-US" altLang="ko-KR" dirty="0" smtClean="0"/>
              <a:t>(</a:t>
            </a:r>
            <a:r>
              <a:rPr lang="en-US" altLang="ko-KR" dirty="0" err="1"/>
              <a:t>Cont</a:t>
            </a:r>
            <a:r>
              <a:rPr lang="en-US" altLang="ko-KR" dirty="0"/>
              <a:t>’)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 smtClean="0"/>
              <a:t>CSS </a:t>
            </a:r>
            <a:r>
              <a:rPr lang="ko-KR" altLang="en-US" dirty="0" err="1" smtClean="0"/>
              <a:t>선택자</a:t>
            </a:r>
            <a:r>
              <a:rPr lang="ko-KR" altLang="en-US" dirty="0" smtClean="0"/>
              <a:t> 선언</a:t>
            </a:r>
            <a:endParaRPr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>
          <a:xfrm>
            <a:off x="500089" y="1071566"/>
            <a:ext cx="8392391" cy="4857764"/>
          </a:xfrm>
        </p:spPr>
        <p:txBody>
          <a:bodyPr>
            <a:noAutofit/>
          </a:bodyPr>
          <a:lstStyle/>
          <a:p>
            <a:pPr marL="266700" indent="-266700"/>
            <a:r>
              <a:rPr lang="ko-KR" altLang="ko-KR" dirty="0" err="1" smtClean="0"/>
              <a:t>선택자를</a:t>
            </a:r>
            <a:r>
              <a:rPr lang="ko-KR" altLang="ko-KR" dirty="0" smtClean="0"/>
              <a:t> </a:t>
            </a:r>
            <a:r>
              <a:rPr lang="ko-KR" altLang="ko-KR" dirty="0"/>
              <a:t>선언할 때</a:t>
            </a:r>
            <a:r>
              <a:rPr lang="en-US" altLang="ko-KR" dirty="0"/>
              <a:t> id, class</a:t>
            </a:r>
            <a:r>
              <a:rPr lang="ko-KR" altLang="ko-KR" dirty="0"/>
              <a:t>앞에 요소를 넣지 않는다</a:t>
            </a:r>
            <a:r>
              <a:rPr lang="en-US" altLang="ko-KR" dirty="0" smtClean="0"/>
              <a:t>.</a:t>
            </a:r>
            <a:br>
              <a:rPr lang="en-US" altLang="ko-KR" dirty="0" smtClean="0"/>
            </a:br>
            <a:r>
              <a:rPr lang="ko-KR" altLang="en-US" dirty="0"/>
              <a:t>단</a:t>
            </a:r>
            <a:r>
              <a:rPr lang="en-US" altLang="ko-KR" dirty="0"/>
              <a:t>, :hover </a:t>
            </a:r>
            <a:r>
              <a:rPr lang="ko-KR" altLang="en-US" dirty="0"/>
              <a:t>가상 </a:t>
            </a:r>
            <a:r>
              <a:rPr lang="ko-KR" altLang="en-US" dirty="0" err="1"/>
              <a:t>선택자일</a:t>
            </a:r>
            <a:r>
              <a:rPr lang="ko-KR" altLang="en-US" dirty="0"/>
              <a:t> 때는 </a:t>
            </a:r>
            <a:r>
              <a:rPr lang="en-US" altLang="ko-KR" dirty="0"/>
              <a:t>a:hover or </a:t>
            </a:r>
            <a:r>
              <a:rPr lang="en-US" altLang="ko-KR" dirty="0" err="1"/>
              <a:t>a.move:hover</a:t>
            </a:r>
            <a:r>
              <a:rPr lang="en-US" altLang="ko-KR" dirty="0"/>
              <a:t> </a:t>
            </a:r>
            <a:r>
              <a:rPr lang="ko-KR" altLang="en-US" dirty="0"/>
              <a:t>로 작성해야 한다</a:t>
            </a:r>
            <a:r>
              <a:rPr lang="en-US" altLang="ko-KR" dirty="0" smtClean="0"/>
              <a:t>.</a:t>
            </a:r>
          </a:p>
          <a:p>
            <a:pPr marL="266700" indent="-266700"/>
            <a:endParaRPr lang="en-US" altLang="ko-KR" dirty="0" smtClean="0"/>
          </a:p>
          <a:p>
            <a:pPr marL="266700" indent="-266700"/>
            <a:endParaRPr lang="en-US" altLang="ko-KR" dirty="0" smtClean="0"/>
          </a:p>
          <a:p>
            <a:pPr marL="266700" indent="-266700"/>
            <a:r>
              <a:rPr lang="ko-KR" altLang="ko-KR" dirty="0" smtClean="0"/>
              <a:t>자식 </a:t>
            </a:r>
            <a:r>
              <a:rPr lang="ko-KR" altLang="ko-KR" dirty="0" err="1"/>
              <a:t>선택자</a:t>
            </a:r>
            <a:r>
              <a:rPr lang="en-US" altLang="ko-KR" dirty="0"/>
              <a:t>(child selectors)</a:t>
            </a:r>
            <a:r>
              <a:rPr lang="ko-KR" altLang="ko-KR" dirty="0"/>
              <a:t>와 후손 </a:t>
            </a:r>
            <a:r>
              <a:rPr lang="ko-KR" altLang="ko-KR" dirty="0" err="1"/>
              <a:t>선택자</a:t>
            </a:r>
            <a:r>
              <a:rPr lang="en-US" altLang="ko-KR" dirty="0"/>
              <a:t>(descendant selectors)</a:t>
            </a:r>
            <a:r>
              <a:rPr lang="ko-KR" altLang="ko-KR" dirty="0"/>
              <a:t>선언 </a:t>
            </a:r>
            <a:r>
              <a:rPr lang="ko-KR" altLang="ko-KR" dirty="0" smtClean="0"/>
              <a:t>방식</a:t>
            </a:r>
            <a:r>
              <a:rPr lang="ko-KR" altLang="en-US" dirty="0" smtClean="0"/>
              <a:t>은 </a:t>
            </a:r>
            <a:r>
              <a:rPr lang="ko-KR" altLang="en-US" dirty="0" err="1" smtClean="0"/>
              <a:t>렌더링</a:t>
            </a:r>
            <a:r>
              <a:rPr lang="ko-KR" altLang="en-US" dirty="0" smtClean="0"/>
              <a:t> 시간은 차이가 없지만 반복 사용으로 </a:t>
            </a:r>
            <a:r>
              <a:rPr lang="ko-KR" altLang="en-US" dirty="0" err="1" smtClean="0"/>
              <a:t>코드량이</a:t>
            </a:r>
            <a:r>
              <a:rPr lang="ko-KR" altLang="en-US" dirty="0" smtClean="0"/>
              <a:t> 들어날 수 있으므로 </a:t>
            </a:r>
            <a:r>
              <a:rPr lang="ko-KR" altLang="ko-KR" dirty="0" smtClean="0"/>
              <a:t>가급적 </a:t>
            </a:r>
            <a:r>
              <a:rPr lang="ko-KR" altLang="ko-KR" dirty="0"/>
              <a:t>사용하지 않는다</a:t>
            </a:r>
            <a:r>
              <a:rPr lang="en-US" altLang="ko-KR" dirty="0" smtClean="0"/>
              <a:t>.</a:t>
            </a:r>
          </a:p>
          <a:p>
            <a:pPr marL="266700" indent="-266700"/>
            <a:endParaRPr lang="en-US" altLang="ko-KR" dirty="0"/>
          </a:p>
          <a:p>
            <a:pPr marL="266700" indent="-266700"/>
            <a:endParaRPr lang="en-US" altLang="ko-KR" dirty="0" smtClean="0"/>
          </a:p>
          <a:p>
            <a:pPr marL="266700" indent="-266700"/>
            <a:endParaRPr lang="en-US" altLang="ko-KR" dirty="0"/>
          </a:p>
          <a:p>
            <a:pPr marL="266700" indent="-266700"/>
            <a:endParaRPr lang="en-US" altLang="ko-KR" dirty="0" smtClean="0"/>
          </a:p>
          <a:p>
            <a:pPr marL="266700" indent="-266700"/>
            <a:endParaRPr lang="en-US" altLang="ko-KR" dirty="0"/>
          </a:p>
          <a:p>
            <a:pPr marL="266700" indent="-266700"/>
            <a:endParaRPr lang="en-US" altLang="ko-KR" dirty="0" smtClean="0"/>
          </a:p>
          <a:p>
            <a:pPr marL="266700" indent="-266700"/>
            <a:endParaRPr lang="en-US" altLang="ko-KR" dirty="0"/>
          </a:p>
          <a:p>
            <a:pPr marL="266700" indent="-266700"/>
            <a:endParaRPr lang="en-US" altLang="ko-KR" dirty="0" smtClean="0"/>
          </a:p>
          <a:p>
            <a:pPr marL="266700" indent="-266700"/>
            <a:endParaRPr lang="en-US" altLang="ko-KR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5.3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760190" y="1633091"/>
            <a:ext cx="568863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 err="1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span.num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{</a:t>
            </a:r>
            <a:r>
              <a:rPr lang="en-US" altLang="ko-KR" sz="1200" dirty="0" err="1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color:red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} (X)</a:t>
            </a:r>
            <a:endParaRPr lang="ko-KR" altLang="ko-KR" sz="1200" dirty="0">
              <a:latin typeface="맑은 고딕" pitchFamily="50" charset="-127"/>
              <a:ea typeface="맑은 고딕" pitchFamily="50" charset="-127"/>
              <a:cs typeface="Courier New" pitchFamily="49" charset="0"/>
            </a:endParaRPr>
          </a:p>
          <a:p>
            <a:r>
              <a:rPr lang="en-US" altLang="ko-KR" sz="12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.</a:t>
            </a:r>
            <a:r>
              <a:rPr lang="en-US" altLang="ko-KR" sz="1200" dirty="0" err="1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num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{</a:t>
            </a:r>
            <a:r>
              <a:rPr lang="en-US" altLang="ko-KR" sz="1200" dirty="0" err="1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color:red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} (O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)</a:t>
            </a:r>
          </a:p>
          <a:p>
            <a:r>
              <a:rPr lang="en-US" altLang="ko-KR" sz="1200" dirty="0" err="1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a.num:hover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{</a:t>
            </a:r>
            <a:r>
              <a:rPr lang="en-US" altLang="ko-KR" sz="1200" dirty="0" err="1" smtClean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color:red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} (O)</a:t>
            </a:r>
            <a:endParaRPr lang="ko-KR" altLang="en-US" sz="1200" dirty="0">
              <a:latin typeface="맑은 고딕" pitchFamily="50" charset="-127"/>
              <a:ea typeface="맑은 고딕" pitchFamily="50" charset="-127"/>
              <a:cs typeface="Courier New" pitchFamily="49" charset="0"/>
            </a:endParaRPr>
          </a:p>
          <a:p>
            <a:endParaRPr lang="ko-KR" altLang="en-US" sz="1200" dirty="0">
              <a:latin typeface="맑은 고딕" pitchFamily="50" charset="-127"/>
              <a:ea typeface="맑은 고딕" pitchFamily="50" charset="-127"/>
              <a:cs typeface="Courier New" pitchFamily="49" charset="0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55576" y="3127608"/>
            <a:ext cx="7776864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&lt;style type=“text/</a:t>
            </a:r>
            <a:r>
              <a:rPr lang="en-US" altLang="ko-KR" sz="1200" dirty="0" err="1" smtClean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css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”&gt;</a:t>
            </a:r>
          </a:p>
          <a:p>
            <a:r>
              <a:rPr lang="en-US" altLang="ko-KR" sz="12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.</a:t>
            </a:r>
            <a:r>
              <a:rPr lang="en-US" altLang="ko-KR" sz="1200" dirty="0" err="1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man_lst</a:t>
            </a:r>
            <a:r>
              <a:rPr lang="en-US" altLang="ko-KR" sz="12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 </a:t>
            </a:r>
            <a:r>
              <a:rPr lang="en-US" altLang="ko-KR" sz="1200" dirty="0" err="1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ul</a:t>
            </a:r>
            <a:r>
              <a:rPr lang="en-US" altLang="ko-KR" sz="12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 li a .</a:t>
            </a:r>
            <a:r>
              <a:rPr lang="en-US" altLang="ko-KR" sz="1200" dirty="0" err="1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num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{</a:t>
            </a:r>
            <a:r>
              <a:rPr lang="en-US" altLang="ko-KR" sz="1200" dirty="0" err="1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color:red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}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/* (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X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) */</a:t>
            </a:r>
            <a:endParaRPr lang="ko-KR" altLang="ko-KR" sz="1200" dirty="0">
              <a:latin typeface="맑은 고딕" pitchFamily="50" charset="-127"/>
              <a:ea typeface="맑은 고딕" pitchFamily="50" charset="-127"/>
              <a:cs typeface="Courier New" pitchFamily="49" charset="0"/>
            </a:endParaRPr>
          </a:p>
          <a:p>
            <a:r>
              <a:rPr lang="en-US" altLang="ko-KR" sz="12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.</a:t>
            </a:r>
            <a:r>
              <a:rPr lang="en-US" altLang="ko-KR" sz="1200" dirty="0" err="1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man_lst</a:t>
            </a:r>
            <a:r>
              <a:rPr lang="en-US" altLang="ko-KR" sz="12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 a .</a:t>
            </a:r>
            <a:r>
              <a:rPr lang="en-US" altLang="ko-KR" sz="1200" dirty="0" err="1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num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{</a:t>
            </a:r>
            <a:r>
              <a:rPr lang="en-US" altLang="ko-KR" sz="1200" dirty="0" err="1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color:red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}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/* (</a:t>
            </a:r>
            <a:r>
              <a:rPr lang="ko-KR" altLang="ko-KR" sz="1200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△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)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 */</a:t>
            </a:r>
            <a:endParaRPr lang="ko-KR" altLang="ko-KR" sz="1200" dirty="0">
              <a:latin typeface="맑은 고딕" pitchFamily="50" charset="-127"/>
              <a:ea typeface="맑은 고딕" pitchFamily="50" charset="-127"/>
              <a:cs typeface="Courier New" pitchFamily="49" charset="0"/>
            </a:endParaRPr>
          </a:p>
          <a:p>
            <a:r>
              <a:rPr lang="en-US" altLang="ko-KR" sz="12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.</a:t>
            </a:r>
            <a:r>
              <a:rPr lang="en-US" altLang="ko-KR" sz="1200" dirty="0" err="1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num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{</a:t>
            </a:r>
            <a:r>
              <a:rPr lang="en-US" altLang="ko-KR" sz="1200" dirty="0" err="1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color:red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}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/* (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O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) */</a:t>
            </a:r>
          </a:p>
          <a:p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&lt;/style&gt;</a:t>
            </a:r>
          </a:p>
          <a:p>
            <a:endParaRPr lang="en-US" altLang="ko-KR" sz="1200" dirty="0">
              <a:latin typeface="맑은 고딕" pitchFamily="50" charset="-127"/>
              <a:ea typeface="맑은 고딕" pitchFamily="50" charset="-127"/>
              <a:cs typeface="Courier New" pitchFamily="49" charset="0"/>
            </a:endParaRPr>
          </a:p>
          <a:p>
            <a:r>
              <a:rPr lang="en-US" altLang="ko-KR" sz="1200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&lt;div class=”</a:t>
            </a:r>
            <a:r>
              <a:rPr lang="en-US" altLang="ko-KR" sz="1200" dirty="0" err="1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man_lst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”&gt;</a:t>
            </a:r>
            <a:endParaRPr lang="ko-KR" altLang="ko-KR" sz="1200" dirty="0">
              <a:latin typeface="맑은 고딕" pitchFamily="50" charset="-127"/>
              <a:ea typeface="맑은 고딕" pitchFamily="50" charset="-127"/>
              <a:cs typeface="Courier New" pitchFamily="49" charset="0"/>
            </a:endParaRPr>
          </a:p>
          <a:p>
            <a:pPr lvl="1"/>
            <a:r>
              <a:rPr lang="en-US" altLang="ko-KR" sz="1200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&lt;h3&gt;</a:t>
            </a:r>
            <a:r>
              <a:rPr lang="ko-KR" altLang="ko-KR" sz="1200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사람들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&lt;span&gt;</a:t>
            </a:r>
            <a:r>
              <a:rPr lang="ko-KR" altLang="ko-KR" sz="1200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전체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&lt;span class=”</a:t>
            </a:r>
            <a:r>
              <a:rPr lang="en-US" altLang="ko-KR" sz="1200" dirty="0" err="1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num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”&gt;(404)&lt;/span&gt;&lt;/span&gt;&lt;/h3&gt;</a:t>
            </a:r>
            <a:endParaRPr lang="ko-KR" altLang="ko-KR" sz="1200" dirty="0">
              <a:latin typeface="맑은 고딕" pitchFamily="50" charset="-127"/>
              <a:ea typeface="맑은 고딕" pitchFamily="50" charset="-127"/>
              <a:cs typeface="Courier New" pitchFamily="49" charset="0"/>
            </a:endParaRPr>
          </a:p>
          <a:p>
            <a:pPr lvl="1"/>
            <a:r>
              <a:rPr lang="en-US" altLang="ko-KR" sz="1200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&lt;</a:t>
            </a:r>
            <a:r>
              <a:rPr lang="en-US" altLang="ko-KR" sz="1200" dirty="0" err="1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ul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&gt;</a:t>
            </a:r>
            <a:endParaRPr lang="ko-KR" altLang="ko-KR" sz="1200" dirty="0">
              <a:latin typeface="맑은 고딕" pitchFamily="50" charset="-127"/>
              <a:ea typeface="맑은 고딕" pitchFamily="50" charset="-127"/>
              <a:cs typeface="Courier New" pitchFamily="49" charset="0"/>
            </a:endParaRPr>
          </a:p>
          <a:p>
            <a:pPr lvl="1"/>
            <a:r>
              <a:rPr lang="en-US" altLang="ko-KR" sz="1200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&lt;li&gt;&lt;a </a:t>
            </a:r>
            <a:r>
              <a:rPr lang="en-US" altLang="ko-KR" sz="1200" dirty="0" err="1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href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=”#”&gt;</a:t>
            </a:r>
            <a:r>
              <a:rPr lang="ko-KR" altLang="ko-KR" sz="1200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사람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1&lt;span class=”</a:t>
            </a:r>
            <a:r>
              <a:rPr lang="en-US" altLang="ko-KR" sz="1200" dirty="0" err="1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num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”&gt;(101)&lt;/span&gt;&lt;/a&gt;&lt;/li&gt;</a:t>
            </a:r>
            <a:endParaRPr lang="ko-KR" altLang="ko-KR" sz="1200" dirty="0">
              <a:latin typeface="맑은 고딕" pitchFamily="50" charset="-127"/>
              <a:ea typeface="맑은 고딕" pitchFamily="50" charset="-127"/>
              <a:cs typeface="Courier New" pitchFamily="49" charset="0"/>
            </a:endParaRPr>
          </a:p>
          <a:p>
            <a:pPr lvl="1"/>
            <a:r>
              <a:rPr lang="en-US" altLang="ko-KR" sz="1200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&lt;li&gt;&lt;a </a:t>
            </a:r>
            <a:r>
              <a:rPr lang="en-US" altLang="ko-KR" sz="1200" dirty="0" err="1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href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=”#”&gt;</a:t>
            </a:r>
            <a:r>
              <a:rPr lang="ko-KR" altLang="ko-KR" sz="1200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사람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2&lt;span class=”</a:t>
            </a:r>
            <a:r>
              <a:rPr lang="en-US" altLang="ko-KR" sz="1200" dirty="0" err="1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num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”&gt;(101)&lt;/span&gt;&lt;/a&gt;&lt;/li&gt;</a:t>
            </a:r>
            <a:endParaRPr lang="ko-KR" altLang="ko-KR" sz="1200" dirty="0">
              <a:latin typeface="맑은 고딕" pitchFamily="50" charset="-127"/>
              <a:ea typeface="맑은 고딕" pitchFamily="50" charset="-127"/>
              <a:cs typeface="Courier New" pitchFamily="49" charset="0"/>
            </a:endParaRPr>
          </a:p>
          <a:p>
            <a:pPr lvl="1"/>
            <a:r>
              <a:rPr lang="en-US" altLang="ko-KR" sz="1200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&lt;li&gt;&lt;a </a:t>
            </a:r>
            <a:r>
              <a:rPr lang="en-US" altLang="ko-KR" sz="1200" dirty="0" err="1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href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=”#”&gt;</a:t>
            </a:r>
            <a:r>
              <a:rPr lang="ko-KR" altLang="ko-KR" sz="1200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사람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3&lt;span class=”</a:t>
            </a:r>
            <a:r>
              <a:rPr lang="en-US" altLang="ko-KR" sz="1200" dirty="0" err="1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num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”&gt;(101)&lt;/span&gt;&lt;/a&gt;&lt;/li&gt;</a:t>
            </a:r>
            <a:endParaRPr lang="ko-KR" altLang="ko-KR" sz="1200" dirty="0">
              <a:latin typeface="맑은 고딕" pitchFamily="50" charset="-127"/>
              <a:ea typeface="맑은 고딕" pitchFamily="50" charset="-127"/>
              <a:cs typeface="Courier New" pitchFamily="49" charset="0"/>
            </a:endParaRPr>
          </a:p>
          <a:p>
            <a:pPr lvl="1"/>
            <a:r>
              <a:rPr lang="en-US" altLang="ko-KR" sz="1200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&lt;/</a:t>
            </a:r>
            <a:r>
              <a:rPr lang="en-US" altLang="ko-KR" sz="1200" dirty="0" err="1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ul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&gt;</a:t>
            </a:r>
            <a:endParaRPr lang="ko-KR" altLang="ko-KR" sz="1200" dirty="0">
              <a:latin typeface="맑은 고딕" pitchFamily="50" charset="-127"/>
              <a:ea typeface="맑은 고딕" pitchFamily="50" charset="-127"/>
              <a:cs typeface="Courier New" pitchFamily="49" charset="0"/>
            </a:endParaRPr>
          </a:p>
          <a:p>
            <a:r>
              <a:rPr lang="en-US" altLang="ko-KR" sz="1200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&lt;/div&gt;</a:t>
            </a:r>
            <a:endParaRPr lang="ko-KR" altLang="ko-KR" sz="1200" dirty="0">
              <a:latin typeface="맑은 고딕" pitchFamily="50" charset="-127"/>
              <a:ea typeface="맑은 고딕" pitchFamily="50" charset="-127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68093517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CSS </a:t>
            </a:r>
            <a:r>
              <a:rPr lang="ko-KR" altLang="en-US" dirty="0" smtClean="0"/>
              <a:t>구문 </a:t>
            </a:r>
            <a:r>
              <a:rPr lang="en-US" altLang="ko-KR" dirty="0" smtClean="0"/>
              <a:t>(</a:t>
            </a:r>
            <a:r>
              <a:rPr lang="en-US" altLang="ko-KR" dirty="0" err="1"/>
              <a:t>Cont</a:t>
            </a:r>
            <a:r>
              <a:rPr lang="en-US" altLang="ko-KR" dirty="0"/>
              <a:t>’)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 smtClean="0"/>
              <a:t>CSS </a:t>
            </a:r>
            <a:r>
              <a:rPr lang="ko-KR" altLang="en-US" dirty="0" err="1" smtClean="0"/>
              <a:t>선택자</a:t>
            </a:r>
            <a:r>
              <a:rPr lang="ko-KR" altLang="en-US" dirty="0" smtClean="0"/>
              <a:t> 선언</a:t>
            </a: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5.3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55576" y="1566654"/>
            <a:ext cx="7416824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.</a:t>
            </a:r>
            <a:r>
              <a:rPr lang="en-US" altLang="ko-KR" sz="1200" dirty="0" err="1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man_lst</a:t>
            </a:r>
            <a:r>
              <a:rPr lang="en-US" altLang="ko-KR" sz="12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 .</a:t>
            </a:r>
            <a:r>
              <a:rPr lang="en-US" altLang="ko-KR" sz="1200" dirty="0" err="1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num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{position:absolute;top:15px;right:10px;width:10px;height:9px;</a:t>
            </a:r>
            <a:r>
              <a:rPr lang="en-US" altLang="ko-KR" sz="12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color:black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} (X)</a:t>
            </a:r>
            <a:endParaRPr lang="ko-KR" altLang="ko-KR" sz="1200" dirty="0">
              <a:latin typeface="맑은 고딕" pitchFamily="50" charset="-127"/>
              <a:ea typeface="맑은 고딕" pitchFamily="50" charset="-127"/>
              <a:cs typeface="Courier New" pitchFamily="49" charset="0"/>
            </a:endParaRPr>
          </a:p>
          <a:p>
            <a:r>
              <a:rPr lang="en-US" altLang="ko-KR" sz="12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.man_lst2 .</a:t>
            </a:r>
            <a:r>
              <a:rPr lang="en-US" altLang="ko-KR" sz="1200" dirty="0" err="1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num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{ position:absolute;top:15px;right:10px;width:10px;height:9px;</a:t>
            </a:r>
            <a:r>
              <a:rPr lang="en-US" altLang="ko-KR" sz="12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color:red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} (X)</a:t>
            </a:r>
            <a:endParaRPr lang="ko-KR" altLang="ko-KR" sz="1200" dirty="0">
              <a:latin typeface="맑은 고딕" pitchFamily="50" charset="-127"/>
              <a:ea typeface="맑은 고딕" pitchFamily="50" charset="-127"/>
              <a:cs typeface="Courier New" pitchFamily="49" charset="0"/>
            </a:endParaRPr>
          </a:p>
          <a:p>
            <a:r>
              <a:rPr lang="en-US" altLang="ko-KR" sz="1200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 </a:t>
            </a:r>
            <a:endParaRPr lang="ko-KR" altLang="ko-KR" sz="1200" dirty="0">
              <a:latin typeface="맑은 고딕" pitchFamily="50" charset="-127"/>
              <a:ea typeface="맑은 고딕" pitchFamily="50" charset="-127"/>
              <a:cs typeface="Courier New" pitchFamily="49" charset="0"/>
            </a:endParaRPr>
          </a:p>
          <a:p>
            <a:r>
              <a:rPr lang="en-US" altLang="ko-KR" sz="1200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&lt;div </a:t>
            </a:r>
            <a:r>
              <a:rPr lang="en-US" altLang="ko-KR" sz="12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class=”</a:t>
            </a:r>
            <a:r>
              <a:rPr lang="en-US" altLang="ko-KR" sz="1200" dirty="0" err="1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man_lst</a:t>
            </a:r>
            <a:r>
              <a:rPr lang="en-US" altLang="ko-KR" sz="12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”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&gt;</a:t>
            </a:r>
            <a:endParaRPr lang="ko-KR" altLang="ko-KR" sz="1200" dirty="0">
              <a:latin typeface="맑은 고딕" pitchFamily="50" charset="-127"/>
              <a:ea typeface="맑은 고딕" pitchFamily="50" charset="-127"/>
              <a:cs typeface="Courier New" pitchFamily="49" charset="0"/>
            </a:endParaRPr>
          </a:p>
          <a:p>
            <a:pPr lvl="1"/>
            <a:r>
              <a:rPr lang="en-US" altLang="ko-KR" sz="1200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&lt;h3&gt;</a:t>
            </a:r>
            <a:r>
              <a:rPr lang="ko-KR" altLang="ko-KR" sz="1200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사람들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&lt;span&gt;</a:t>
            </a:r>
            <a:r>
              <a:rPr lang="ko-KR" altLang="ko-KR" sz="1200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전체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&lt;span </a:t>
            </a:r>
            <a:r>
              <a:rPr lang="en-US" altLang="ko-KR" sz="12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class=”</a:t>
            </a:r>
            <a:r>
              <a:rPr lang="en-US" altLang="ko-KR" sz="1200" dirty="0" err="1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num</a:t>
            </a:r>
            <a:r>
              <a:rPr lang="en-US" altLang="ko-KR" sz="12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”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&gt;(404)&lt;/span&gt;&lt;/span&gt;&lt;/h3&gt;</a:t>
            </a:r>
            <a:endParaRPr lang="ko-KR" altLang="ko-KR" sz="1200" dirty="0">
              <a:latin typeface="맑은 고딕" pitchFamily="50" charset="-127"/>
              <a:ea typeface="맑은 고딕" pitchFamily="50" charset="-127"/>
              <a:cs typeface="Courier New" pitchFamily="49" charset="0"/>
            </a:endParaRPr>
          </a:p>
          <a:p>
            <a:pPr lvl="1"/>
            <a:r>
              <a:rPr lang="en-US" altLang="ko-KR" sz="1200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&lt;</a:t>
            </a:r>
            <a:r>
              <a:rPr lang="en-US" altLang="ko-KR" sz="1200" dirty="0" err="1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ul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&gt;</a:t>
            </a:r>
            <a:endParaRPr lang="ko-KR" altLang="ko-KR" sz="1200" dirty="0">
              <a:latin typeface="맑은 고딕" pitchFamily="50" charset="-127"/>
              <a:ea typeface="맑은 고딕" pitchFamily="50" charset="-127"/>
              <a:cs typeface="Courier New" pitchFamily="49" charset="0"/>
            </a:endParaRPr>
          </a:p>
          <a:p>
            <a:pPr lvl="1"/>
            <a:r>
              <a:rPr lang="en-US" altLang="ko-KR" sz="1200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&lt;li&gt;&lt;a </a:t>
            </a:r>
            <a:r>
              <a:rPr lang="en-US" altLang="ko-KR" sz="1200" dirty="0" err="1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href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=”#”&gt;</a:t>
            </a:r>
            <a:r>
              <a:rPr lang="ko-KR" altLang="ko-KR" sz="1200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사람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1&lt;span </a:t>
            </a:r>
            <a:r>
              <a:rPr lang="en-US" altLang="ko-KR" sz="12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class=”</a:t>
            </a:r>
            <a:r>
              <a:rPr lang="en-US" altLang="ko-KR" sz="1200" dirty="0" err="1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num</a:t>
            </a:r>
            <a:r>
              <a:rPr lang="en-US" altLang="ko-KR" sz="12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”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&gt;(101)&lt;/span&gt;&lt;/a&gt;&lt;/li&gt;</a:t>
            </a:r>
            <a:endParaRPr lang="ko-KR" altLang="ko-KR" sz="1200" dirty="0">
              <a:latin typeface="맑은 고딕" pitchFamily="50" charset="-127"/>
              <a:ea typeface="맑은 고딕" pitchFamily="50" charset="-127"/>
              <a:cs typeface="Courier New" pitchFamily="49" charset="0"/>
            </a:endParaRPr>
          </a:p>
          <a:p>
            <a:pPr lvl="1"/>
            <a:r>
              <a:rPr lang="en-US" altLang="ko-KR" sz="1200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&lt;li&gt;&lt;a </a:t>
            </a:r>
            <a:r>
              <a:rPr lang="en-US" altLang="ko-KR" sz="1200" dirty="0" err="1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href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=”#”&gt;</a:t>
            </a:r>
            <a:r>
              <a:rPr lang="ko-KR" altLang="ko-KR" sz="1200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사람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2&lt;span </a:t>
            </a:r>
            <a:r>
              <a:rPr lang="en-US" altLang="ko-KR" sz="12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class=”</a:t>
            </a:r>
            <a:r>
              <a:rPr lang="en-US" altLang="ko-KR" sz="1200" dirty="0" err="1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num</a:t>
            </a:r>
            <a:r>
              <a:rPr lang="en-US" altLang="ko-KR" sz="12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”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&gt;(101)&lt;/span&gt;&lt;/a&gt;&lt;/li&gt;</a:t>
            </a:r>
            <a:endParaRPr lang="ko-KR" altLang="ko-KR" sz="1200" dirty="0">
              <a:latin typeface="맑은 고딕" pitchFamily="50" charset="-127"/>
              <a:ea typeface="맑은 고딕" pitchFamily="50" charset="-127"/>
              <a:cs typeface="Courier New" pitchFamily="49" charset="0"/>
            </a:endParaRPr>
          </a:p>
          <a:p>
            <a:pPr lvl="1"/>
            <a:r>
              <a:rPr lang="en-US" altLang="ko-KR" sz="1200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&lt;li&gt;&lt;a </a:t>
            </a:r>
            <a:r>
              <a:rPr lang="en-US" altLang="ko-KR" sz="1200" dirty="0" err="1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href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=”#”&gt;</a:t>
            </a:r>
            <a:r>
              <a:rPr lang="ko-KR" altLang="ko-KR" sz="1200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사람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3&lt;span </a:t>
            </a:r>
            <a:r>
              <a:rPr lang="en-US" altLang="ko-KR" sz="12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class=”</a:t>
            </a:r>
            <a:r>
              <a:rPr lang="en-US" altLang="ko-KR" sz="1200" dirty="0" err="1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num</a:t>
            </a:r>
            <a:r>
              <a:rPr lang="en-US" altLang="ko-KR" sz="12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”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&gt;(101)&lt;/span&gt;&lt;/a&gt;&lt;/li&gt;</a:t>
            </a:r>
            <a:endParaRPr lang="ko-KR" altLang="ko-KR" sz="1200" dirty="0">
              <a:latin typeface="맑은 고딕" pitchFamily="50" charset="-127"/>
              <a:ea typeface="맑은 고딕" pitchFamily="50" charset="-127"/>
              <a:cs typeface="Courier New" pitchFamily="49" charset="0"/>
            </a:endParaRPr>
          </a:p>
          <a:p>
            <a:pPr lvl="1"/>
            <a:r>
              <a:rPr lang="en-US" altLang="ko-KR" sz="1200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&lt;/</a:t>
            </a:r>
            <a:r>
              <a:rPr lang="en-US" altLang="ko-KR" sz="1200" dirty="0" err="1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ul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&gt;</a:t>
            </a:r>
            <a:endParaRPr lang="ko-KR" altLang="ko-KR" sz="1200" dirty="0">
              <a:latin typeface="맑은 고딕" pitchFamily="50" charset="-127"/>
              <a:ea typeface="맑은 고딕" pitchFamily="50" charset="-127"/>
              <a:cs typeface="Courier New" pitchFamily="49" charset="0"/>
            </a:endParaRPr>
          </a:p>
          <a:p>
            <a:r>
              <a:rPr lang="en-US" altLang="ko-KR" sz="1200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&lt;/div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&gt;</a:t>
            </a:r>
          </a:p>
          <a:p>
            <a:endParaRPr lang="en-US" altLang="ko-KR" sz="1200" dirty="0">
              <a:latin typeface="맑은 고딕" pitchFamily="50" charset="-127"/>
              <a:ea typeface="맑은 고딕" pitchFamily="50" charset="-127"/>
              <a:cs typeface="Courier New" pitchFamily="49" charset="0"/>
            </a:endParaRPr>
          </a:p>
          <a:p>
            <a:endParaRPr lang="ko-KR" altLang="ko-KR" sz="1200" dirty="0">
              <a:latin typeface="맑은 고딕" pitchFamily="50" charset="-127"/>
              <a:ea typeface="맑은 고딕" pitchFamily="50" charset="-127"/>
              <a:cs typeface="Courier New" pitchFamily="49" charset="0"/>
            </a:endParaRPr>
          </a:p>
          <a:p>
            <a:r>
              <a:rPr lang="en-US" altLang="ko-KR" sz="1200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&lt;div </a:t>
            </a:r>
            <a:r>
              <a:rPr lang="en-US" altLang="ko-KR" sz="12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class=”man_lst2”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&gt;</a:t>
            </a:r>
            <a:endParaRPr lang="ko-KR" altLang="ko-KR" sz="1200" dirty="0">
              <a:latin typeface="맑은 고딕" pitchFamily="50" charset="-127"/>
              <a:ea typeface="맑은 고딕" pitchFamily="50" charset="-127"/>
              <a:cs typeface="Courier New" pitchFamily="49" charset="0"/>
            </a:endParaRPr>
          </a:p>
          <a:p>
            <a:pPr lvl="1"/>
            <a:r>
              <a:rPr lang="en-US" altLang="ko-KR" sz="1200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&lt;h3&gt;</a:t>
            </a:r>
            <a:r>
              <a:rPr lang="ko-KR" altLang="ko-KR" sz="1200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사람들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&lt;span&gt;</a:t>
            </a:r>
            <a:r>
              <a:rPr lang="ko-KR" altLang="ko-KR" sz="1200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전체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&lt;span </a:t>
            </a:r>
            <a:r>
              <a:rPr lang="en-US" altLang="ko-KR" sz="12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class=”</a:t>
            </a:r>
            <a:r>
              <a:rPr lang="en-US" altLang="ko-KR" sz="1200" dirty="0" err="1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num</a:t>
            </a:r>
            <a:r>
              <a:rPr lang="en-US" altLang="ko-KR" sz="12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”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&gt;(404)&lt;/span&gt;&lt;/span&gt;&lt;/h3&gt;</a:t>
            </a:r>
            <a:endParaRPr lang="ko-KR" altLang="ko-KR" sz="1200" dirty="0">
              <a:latin typeface="맑은 고딕" pitchFamily="50" charset="-127"/>
              <a:ea typeface="맑은 고딕" pitchFamily="50" charset="-127"/>
              <a:cs typeface="Courier New" pitchFamily="49" charset="0"/>
            </a:endParaRPr>
          </a:p>
          <a:p>
            <a:pPr lvl="1"/>
            <a:r>
              <a:rPr lang="en-US" altLang="ko-KR" sz="1200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&lt;</a:t>
            </a:r>
            <a:r>
              <a:rPr lang="en-US" altLang="ko-KR" sz="1200" dirty="0" err="1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ul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&gt;</a:t>
            </a:r>
            <a:endParaRPr lang="ko-KR" altLang="ko-KR" sz="1200" dirty="0">
              <a:latin typeface="맑은 고딕" pitchFamily="50" charset="-127"/>
              <a:ea typeface="맑은 고딕" pitchFamily="50" charset="-127"/>
              <a:cs typeface="Courier New" pitchFamily="49" charset="0"/>
            </a:endParaRPr>
          </a:p>
          <a:p>
            <a:pPr lvl="1"/>
            <a:r>
              <a:rPr lang="en-US" altLang="ko-KR" sz="1200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&lt;li&gt;&lt;a </a:t>
            </a:r>
            <a:r>
              <a:rPr lang="en-US" altLang="ko-KR" sz="1200" dirty="0" err="1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href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=”#”&gt;</a:t>
            </a:r>
            <a:r>
              <a:rPr lang="ko-KR" altLang="ko-KR" sz="1200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사람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1&lt;span </a:t>
            </a:r>
            <a:r>
              <a:rPr lang="en-US" altLang="ko-KR" sz="12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class=”</a:t>
            </a:r>
            <a:r>
              <a:rPr lang="en-US" altLang="ko-KR" sz="1200" dirty="0" err="1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num</a:t>
            </a:r>
            <a:r>
              <a:rPr lang="en-US" altLang="ko-KR" sz="12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”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&gt;(101)&lt;/span&gt;&lt;/a&gt;&lt;/li&gt;</a:t>
            </a:r>
            <a:endParaRPr lang="ko-KR" altLang="ko-KR" sz="1200" dirty="0">
              <a:latin typeface="맑은 고딕" pitchFamily="50" charset="-127"/>
              <a:ea typeface="맑은 고딕" pitchFamily="50" charset="-127"/>
              <a:cs typeface="Courier New" pitchFamily="49" charset="0"/>
            </a:endParaRPr>
          </a:p>
          <a:p>
            <a:pPr lvl="1"/>
            <a:r>
              <a:rPr lang="en-US" altLang="ko-KR" sz="1200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&lt;li&gt;&lt;a </a:t>
            </a:r>
            <a:r>
              <a:rPr lang="en-US" altLang="ko-KR" sz="1200" dirty="0" err="1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href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=”#”&gt;</a:t>
            </a:r>
            <a:r>
              <a:rPr lang="ko-KR" altLang="ko-KR" sz="1200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사람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2&lt;span </a:t>
            </a:r>
            <a:r>
              <a:rPr lang="en-US" altLang="ko-KR" sz="12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class=”</a:t>
            </a:r>
            <a:r>
              <a:rPr lang="en-US" altLang="ko-KR" sz="1200" dirty="0" err="1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num</a:t>
            </a:r>
            <a:r>
              <a:rPr lang="en-US" altLang="ko-KR" sz="12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”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&gt;(101)&lt;/span&gt;&lt;/a&gt;&lt;/li&gt;</a:t>
            </a:r>
            <a:endParaRPr lang="ko-KR" altLang="ko-KR" sz="1200" dirty="0">
              <a:latin typeface="맑은 고딕" pitchFamily="50" charset="-127"/>
              <a:ea typeface="맑은 고딕" pitchFamily="50" charset="-127"/>
              <a:cs typeface="Courier New" pitchFamily="49" charset="0"/>
            </a:endParaRPr>
          </a:p>
          <a:p>
            <a:pPr lvl="1"/>
            <a:r>
              <a:rPr lang="en-US" altLang="ko-KR" sz="1200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&lt;li&gt;&lt;a </a:t>
            </a:r>
            <a:r>
              <a:rPr lang="en-US" altLang="ko-KR" sz="1200" dirty="0" err="1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href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=”#”&gt;</a:t>
            </a:r>
            <a:r>
              <a:rPr lang="ko-KR" altLang="ko-KR" sz="1200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사람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3&lt;span </a:t>
            </a:r>
            <a:r>
              <a:rPr lang="en-US" altLang="ko-KR" sz="12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class=”</a:t>
            </a:r>
            <a:r>
              <a:rPr lang="en-US" altLang="ko-KR" sz="1200" dirty="0" err="1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num</a:t>
            </a:r>
            <a:r>
              <a:rPr lang="en-US" altLang="ko-KR" sz="12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”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&gt;(101)&lt;/span&gt;&lt;/a&gt;&lt;/li&gt;</a:t>
            </a:r>
            <a:endParaRPr lang="ko-KR" altLang="ko-KR" sz="1200" dirty="0">
              <a:latin typeface="맑은 고딕" pitchFamily="50" charset="-127"/>
              <a:ea typeface="맑은 고딕" pitchFamily="50" charset="-127"/>
              <a:cs typeface="Courier New" pitchFamily="49" charset="0"/>
            </a:endParaRPr>
          </a:p>
          <a:p>
            <a:pPr lvl="1"/>
            <a:r>
              <a:rPr lang="en-US" altLang="ko-KR" sz="1200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&lt;/</a:t>
            </a:r>
            <a:r>
              <a:rPr lang="en-US" altLang="ko-KR" sz="1200" dirty="0" err="1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ul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&gt;</a:t>
            </a:r>
            <a:endParaRPr lang="ko-KR" altLang="ko-KR" sz="1200" dirty="0">
              <a:latin typeface="맑은 고딕" pitchFamily="50" charset="-127"/>
              <a:ea typeface="맑은 고딕" pitchFamily="50" charset="-127"/>
              <a:cs typeface="Courier New" pitchFamily="49" charset="0"/>
            </a:endParaRPr>
          </a:p>
          <a:p>
            <a:r>
              <a:rPr lang="en-US" altLang="ko-KR" sz="1200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&lt;/div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&gt;</a:t>
            </a:r>
          </a:p>
          <a:p>
            <a:endParaRPr lang="en-US" altLang="ko-KR" sz="1200" dirty="0">
              <a:latin typeface="맑은 고딕" pitchFamily="50" charset="-127"/>
              <a:ea typeface="맑은 고딕" pitchFamily="50" charset="-127"/>
              <a:cs typeface="Courier New" pitchFamily="49" charset="0"/>
            </a:endParaRPr>
          </a:p>
        </p:txBody>
      </p:sp>
      <p:sp>
        <p:nvSpPr>
          <p:cNvPr id="9" name="내용 개체 틀 1"/>
          <p:cNvSpPr>
            <a:spLocks noGrp="1"/>
          </p:cNvSpPr>
          <p:nvPr>
            <p:ph sz="quarter" idx="10"/>
          </p:nvPr>
        </p:nvSpPr>
        <p:spPr>
          <a:xfrm>
            <a:off x="500089" y="1071566"/>
            <a:ext cx="8392391" cy="413218"/>
          </a:xfrm>
        </p:spPr>
        <p:txBody>
          <a:bodyPr>
            <a:noAutofit/>
          </a:bodyPr>
          <a:lstStyle/>
          <a:p>
            <a:r>
              <a:rPr lang="en-US" altLang="ko-KR" dirty="0" smtClean="0">
                <a:cs typeface="Courier New" pitchFamily="49" charset="0"/>
              </a:rPr>
              <a:t> </a:t>
            </a:r>
            <a:r>
              <a:rPr lang="ko-KR" altLang="en-US" dirty="0" smtClean="0">
                <a:cs typeface="Courier New" pitchFamily="49" charset="0"/>
              </a:rPr>
              <a:t>스타일이 거의 동일하면 </a:t>
            </a:r>
            <a:r>
              <a:rPr lang="ko-KR" altLang="en-US" dirty="0" err="1" smtClean="0">
                <a:cs typeface="Courier New" pitchFamily="49" charset="0"/>
              </a:rPr>
              <a:t>코드량을</a:t>
            </a:r>
            <a:r>
              <a:rPr lang="ko-KR" altLang="en-US" dirty="0" smtClean="0">
                <a:cs typeface="Courier New" pitchFamily="49" charset="0"/>
              </a:rPr>
              <a:t> 줄이기 위해 확장 클래스를 사용한다</a:t>
            </a:r>
            <a:r>
              <a:rPr lang="en-US" altLang="ko-KR" dirty="0" smtClean="0">
                <a:cs typeface="Courier New" pitchFamily="49" charset="0"/>
              </a:rPr>
              <a:t>.</a:t>
            </a:r>
          </a:p>
          <a:p>
            <a:endParaRPr lang="en-US" altLang="ko-KR" i="1" dirty="0" smtClean="0"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91150443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CSS </a:t>
            </a:r>
            <a:r>
              <a:rPr lang="ko-KR" altLang="en-US" dirty="0" smtClean="0"/>
              <a:t>구문 </a:t>
            </a:r>
            <a:r>
              <a:rPr lang="en-US" altLang="ko-KR" dirty="0" smtClean="0"/>
              <a:t>(</a:t>
            </a:r>
            <a:r>
              <a:rPr lang="en-US" altLang="ko-KR" dirty="0" err="1"/>
              <a:t>Cont</a:t>
            </a:r>
            <a:r>
              <a:rPr lang="en-US" altLang="ko-KR" dirty="0"/>
              <a:t>’)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 smtClean="0"/>
              <a:t>CSS </a:t>
            </a:r>
            <a:r>
              <a:rPr lang="ko-KR" altLang="en-US" dirty="0" err="1" smtClean="0"/>
              <a:t>선택자</a:t>
            </a:r>
            <a:r>
              <a:rPr lang="ko-KR" altLang="en-US" dirty="0" smtClean="0"/>
              <a:t> 선언</a:t>
            </a: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5.3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55576" y="1566654"/>
            <a:ext cx="7776864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.</a:t>
            </a:r>
            <a:r>
              <a:rPr lang="en-US" altLang="ko-KR" sz="1200" dirty="0" err="1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num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{position:absolute;top:15px;right:10px;width:10px;height:9px;color:black} (O)</a:t>
            </a:r>
            <a:endParaRPr lang="ko-KR" altLang="ko-KR" sz="1200" dirty="0">
              <a:latin typeface="맑은 고딕" pitchFamily="50" charset="-127"/>
              <a:ea typeface="맑은 고딕" pitchFamily="50" charset="-127"/>
              <a:cs typeface="Courier New" pitchFamily="49" charset="0"/>
            </a:endParaRPr>
          </a:p>
          <a:p>
            <a:r>
              <a:rPr lang="en-US" altLang="ko-KR" sz="12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.num2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{</a:t>
            </a:r>
            <a:r>
              <a:rPr lang="en-US" altLang="ko-KR" sz="1200" dirty="0" err="1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color:red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} (O)</a:t>
            </a:r>
            <a:endParaRPr lang="ko-KR" altLang="ko-KR" sz="1200" dirty="0">
              <a:latin typeface="맑은 고딕" pitchFamily="50" charset="-127"/>
              <a:ea typeface="맑은 고딕" pitchFamily="50" charset="-127"/>
              <a:cs typeface="Courier New" pitchFamily="49" charset="0"/>
            </a:endParaRPr>
          </a:p>
          <a:p>
            <a:r>
              <a:rPr lang="en-US" altLang="ko-KR" sz="1200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 </a:t>
            </a:r>
            <a:endParaRPr lang="ko-KR" altLang="ko-KR" sz="1200" dirty="0">
              <a:latin typeface="맑은 고딕" pitchFamily="50" charset="-127"/>
              <a:ea typeface="맑은 고딕" pitchFamily="50" charset="-127"/>
              <a:cs typeface="Courier New" pitchFamily="49" charset="0"/>
            </a:endParaRPr>
          </a:p>
          <a:p>
            <a:r>
              <a:rPr lang="en-US" altLang="ko-KR" sz="1200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&lt;div class=”</a:t>
            </a:r>
            <a:r>
              <a:rPr lang="en-US" altLang="ko-KR" sz="1200" dirty="0" err="1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man_lst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”&gt;</a:t>
            </a:r>
            <a:endParaRPr lang="ko-KR" altLang="ko-KR" sz="1200" dirty="0">
              <a:latin typeface="맑은 고딕" pitchFamily="50" charset="-127"/>
              <a:ea typeface="맑은 고딕" pitchFamily="50" charset="-127"/>
              <a:cs typeface="Courier New" pitchFamily="49" charset="0"/>
            </a:endParaRPr>
          </a:p>
          <a:p>
            <a:pPr lvl="1"/>
            <a:r>
              <a:rPr lang="en-US" altLang="ko-KR" sz="1200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&lt;h3&gt;</a:t>
            </a:r>
            <a:r>
              <a:rPr lang="ko-KR" altLang="ko-KR" sz="1200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사람들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&lt;span&gt;</a:t>
            </a:r>
            <a:r>
              <a:rPr lang="ko-KR" altLang="ko-KR" sz="1200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전체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&lt;span </a:t>
            </a:r>
            <a:r>
              <a:rPr lang="en-US" altLang="ko-KR" sz="12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class=”</a:t>
            </a:r>
            <a:r>
              <a:rPr lang="en-US" altLang="ko-KR" sz="1200" dirty="0" err="1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num</a:t>
            </a:r>
            <a:r>
              <a:rPr lang="en-US" altLang="ko-KR" sz="12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”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&gt;(404)&lt;/span&gt;&lt;/span&gt;&lt;/h3&gt;</a:t>
            </a:r>
            <a:endParaRPr lang="ko-KR" altLang="ko-KR" sz="1200" dirty="0">
              <a:latin typeface="맑은 고딕" pitchFamily="50" charset="-127"/>
              <a:ea typeface="맑은 고딕" pitchFamily="50" charset="-127"/>
              <a:cs typeface="Courier New" pitchFamily="49" charset="0"/>
            </a:endParaRPr>
          </a:p>
          <a:p>
            <a:pPr lvl="1"/>
            <a:r>
              <a:rPr lang="en-US" altLang="ko-KR" sz="1200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&lt;</a:t>
            </a:r>
            <a:r>
              <a:rPr lang="en-US" altLang="ko-KR" sz="1200" dirty="0" err="1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ul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&gt;</a:t>
            </a:r>
            <a:endParaRPr lang="ko-KR" altLang="ko-KR" sz="1200" dirty="0">
              <a:latin typeface="맑은 고딕" pitchFamily="50" charset="-127"/>
              <a:ea typeface="맑은 고딕" pitchFamily="50" charset="-127"/>
              <a:cs typeface="Courier New" pitchFamily="49" charset="0"/>
            </a:endParaRPr>
          </a:p>
          <a:p>
            <a:pPr lvl="1"/>
            <a:r>
              <a:rPr lang="en-US" altLang="ko-KR" sz="1200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&lt;li class=”line1”&gt;&lt;a </a:t>
            </a:r>
            <a:r>
              <a:rPr lang="en-US" altLang="ko-KR" sz="1200" dirty="0" err="1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href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=”#”&gt;</a:t>
            </a:r>
            <a:r>
              <a:rPr lang="ko-KR" altLang="ko-KR" sz="1200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사람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1&lt;span </a:t>
            </a:r>
            <a:r>
              <a:rPr lang="en-US" altLang="ko-KR" sz="12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class=”</a:t>
            </a:r>
            <a:r>
              <a:rPr lang="en-US" altLang="ko-KR" sz="1200" dirty="0" err="1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num</a:t>
            </a:r>
            <a:r>
              <a:rPr lang="en-US" altLang="ko-KR" sz="12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”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&gt;(101)&lt;/span&gt;&lt;/a&gt;&lt;/li&gt;</a:t>
            </a:r>
            <a:endParaRPr lang="ko-KR" altLang="ko-KR" sz="1200" dirty="0">
              <a:latin typeface="맑은 고딕" pitchFamily="50" charset="-127"/>
              <a:ea typeface="맑은 고딕" pitchFamily="50" charset="-127"/>
              <a:cs typeface="Courier New" pitchFamily="49" charset="0"/>
            </a:endParaRPr>
          </a:p>
          <a:p>
            <a:pPr lvl="1"/>
            <a:r>
              <a:rPr lang="en-US" altLang="ko-KR" sz="1200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&lt;li class=”line2”&gt;&lt;a </a:t>
            </a:r>
            <a:r>
              <a:rPr lang="en-US" altLang="ko-KR" sz="1200" dirty="0" err="1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href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=”#”&gt;</a:t>
            </a:r>
            <a:r>
              <a:rPr lang="ko-KR" altLang="ko-KR" sz="1200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사람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2&lt;span </a:t>
            </a:r>
            <a:r>
              <a:rPr lang="en-US" altLang="ko-KR" sz="12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class=”</a:t>
            </a:r>
            <a:r>
              <a:rPr lang="en-US" altLang="ko-KR" sz="1200" dirty="0" err="1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num</a:t>
            </a:r>
            <a:r>
              <a:rPr lang="en-US" altLang="ko-KR" sz="12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”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&gt;(101)&lt;/span&gt;&lt;/a&gt;&lt;/li&gt;</a:t>
            </a:r>
            <a:endParaRPr lang="ko-KR" altLang="ko-KR" sz="1200" dirty="0">
              <a:latin typeface="맑은 고딕" pitchFamily="50" charset="-127"/>
              <a:ea typeface="맑은 고딕" pitchFamily="50" charset="-127"/>
              <a:cs typeface="Courier New" pitchFamily="49" charset="0"/>
            </a:endParaRPr>
          </a:p>
          <a:p>
            <a:pPr lvl="1"/>
            <a:r>
              <a:rPr lang="en-US" altLang="ko-KR" sz="1200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&lt;li class=”line3”&gt;&lt;a </a:t>
            </a:r>
            <a:r>
              <a:rPr lang="en-US" altLang="ko-KR" sz="1200" dirty="0" err="1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href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=”#”&gt;</a:t>
            </a:r>
            <a:r>
              <a:rPr lang="ko-KR" altLang="ko-KR" sz="1200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사람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3&lt;span </a:t>
            </a:r>
            <a:r>
              <a:rPr lang="en-US" altLang="ko-KR" sz="12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class=”</a:t>
            </a:r>
            <a:r>
              <a:rPr lang="en-US" altLang="ko-KR" sz="1200" dirty="0" err="1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num</a:t>
            </a:r>
            <a:r>
              <a:rPr lang="en-US" altLang="ko-KR" sz="12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”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&gt;(101)&lt;/span&gt;&lt;/a&gt;&lt;/li&gt;</a:t>
            </a:r>
            <a:endParaRPr lang="ko-KR" altLang="ko-KR" sz="1200" dirty="0">
              <a:latin typeface="맑은 고딕" pitchFamily="50" charset="-127"/>
              <a:ea typeface="맑은 고딕" pitchFamily="50" charset="-127"/>
              <a:cs typeface="Courier New" pitchFamily="49" charset="0"/>
            </a:endParaRPr>
          </a:p>
          <a:p>
            <a:pPr lvl="1"/>
            <a:r>
              <a:rPr lang="en-US" altLang="ko-KR" sz="1200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&lt;/</a:t>
            </a:r>
            <a:r>
              <a:rPr lang="en-US" altLang="ko-KR" sz="1200" dirty="0" err="1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ul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&gt;</a:t>
            </a:r>
            <a:endParaRPr lang="ko-KR" altLang="ko-KR" sz="1200" dirty="0">
              <a:latin typeface="맑은 고딕" pitchFamily="50" charset="-127"/>
              <a:ea typeface="맑은 고딕" pitchFamily="50" charset="-127"/>
              <a:cs typeface="Courier New" pitchFamily="49" charset="0"/>
            </a:endParaRPr>
          </a:p>
          <a:p>
            <a:r>
              <a:rPr lang="en-US" altLang="ko-KR" sz="1200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&lt;/div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&gt;</a:t>
            </a:r>
          </a:p>
          <a:p>
            <a:endParaRPr lang="en-US" altLang="ko-KR" sz="1200" dirty="0">
              <a:latin typeface="맑은 고딕" pitchFamily="50" charset="-127"/>
              <a:ea typeface="맑은 고딕" pitchFamily="50" charset="-127"/>
              <a:cs typeface="Courier New" pitchFamily="49" charset="0"/>
            </a:endParaRPr>
          </a:p>
          <a:p>
            <a:endParaRPr lang="ko-KR" altLang="ko-KR" sz="1200" dirty="0">
              <a:latin typeface="맑은 고딕" pitchFamily="50" charset="-127"/>
              <a:ea typeface="맑은 고딕" pitchFamily="50" charset="-127"/>
              <a:cs typeface="Courier New" pitchFamily="49" charset="0"/>
            </a:endParaRPr>
          </a:p>
          <a:p>
            <a:r>
              <a:rPr lang="en-US" altLang="ko-KR" sz="1200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&lt;div class=”</a:t>
            </a:r>
            <a:r>
              <a:rPr lang="en-US" altLang="ko-KR" sz="1200" dirty="0" err="1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man_lst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”&gt;</a:t>
            </a:r>
            <a:endParaRPr lang="ko-KR" altLang="ko-KR" sz="1200" dirty="0">
              <a:latin typeface="맑은 고딕" pitchFamily="50" charset="-127"/>
              <a:ea typeface="맑은 고딕" pitchFamily="50" charset="-127"/>
              <a:cs typeface="Courier New" pitchFamily="49" charset="0"/>
            </a:endParaRPr>
          </a:p>
          <a:p>
            <a:pPr lvl="1"/>
            <a:r>
              <a:rPr lang="en-US" altLang="ko-KR" sz="1200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&lt;h3&gt;</a:t>
            </a:r>
            <a:r>
              <a:rPr lang="ko-KR" altLang="ko-KR" sz="1200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사람들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&lt;span&gt;</a:t>
            </a:r>
            <a:r>
              <a:rPr lang="ko-KR" altLang="ko-KR" sz="1200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전체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&lt;span class=”</a:t>
            </a:r>
            <a:r>
              <a:rPr lang="en-US" altLang="ko-KR" sz="1200" dirty="0" err="1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num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 num2”&gt;(404)&lt;/span&gt;&lt;/span&gt;&lt;/h3&gt;</a:t>
            </a:r>
            <a:endParaRPr lang="ko-KR" altLang="ko-KR" sz="1200" dirty="0">
              <a:latin typeface="맑은 고딕" pitchFamily="50" charset="-127"/>
              <a:ea typeface="맑은 고딕" pitchFamily="50" charset="-127"/>
              <a:cs typeface="Courier New" pitchFamily="49" charset="0"/>
            </a:endParaRPr>
          </a:p>
          <a:p>
            <a:pPr lvl="1"/>
            <a:r>
              <a:rPr lang="en-US" altLang="ko-KR" sz="1200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&lt;</a:t>
            </a:r>
            <a:r>
              <a:rPr lang="en-US" altLang="ko-KR" sz="1200" dirty="0" err="1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ul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&gt;</a:t>
            </a:r>
            <a:endParaRPr lang="ko-KR" altLang="ko-KR" sz="1200" dirty="0">
              <a:latin typeface="맑은 고딕" pitchFamily="50" charset="-127"/>
              <a:ea typeface="맑은 고딕" pitchFamily="50" charset="-127"/>
              <a:cs typeface="Courier New" pitchFamily="49" charset="0"/>
            </a:endParaRPr>
          </a:p>
          <a:p>
            <a:pPr lvl="1"/>
            <a:r>
              <a:rPr lang="en-US" altLang="ko-KR" sz="1200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&lt;li class=”line1”&gt;&lt;a </a:t>
            </a:r>
            <a:r>
              <a:rPr lang="en-US" altLang="ko-KR" sz="1200" dirty="0" err="1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href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=”#”&gt;</a:t>
            </a:r>
            <a:r>
              <a:rPr lang="ko-KR" altLang="ko-KR" sz="1200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사람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1&lt;span </a:t>
            </a:r>
            <a:r>
              <a:rPr lang="en-US" altLang="ko-KR" sz="12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class=”</a:t>
            </a:r>
            <a:r>
              <a:rPr lang="en-US" altLang="ko-KR" sz="1200" dirty="0" err="1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num</a:t>
            </a:r>
            <a:r>
              <a:rPr lang="en-US" altLang="ko-KR" sz="12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 num2”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&gt;(101)&lt;/span&gt;&lt;/a&gt;&lt;/li&gt;</a:t>
            </a:r>
            <a:endParaRPr lang="ko-KR" altLang="ko-KR" sz="1200" dirty="0">
              <a:latin typeface="맑은 고딕" pitchFamily="50" charset="-127"/>
              <a:ea typeface="맑은 고딕" pitchFamily="50" charset="-127"/>
              <a:cs typeface="Courier New" pitchFamily="49" charset="0"/>
            </a:endParaRPr>
          </a:p>
          <a:p>
            <a:pPr lvl="1"/>
            <a:r>
              <a:rPr lang="en-US" altLang="ko-KR" sz="1200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&lt;li class=”line2”&gt;&lt;a </a:t>
            </a:r>
            <a:r>
              <a:rPr lang="en-US" altLang="ko-KR" sz="1200" dirty="0" err="1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href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=”#”&gt;</a:t>
            </a:r>
            <a:r>
              <a:rPr lang="ko-KR" altLang="ko-KR" sz="1200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사람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2&lt;span </a:t>
            </a:r>
            <a:r>
              <a:rPr lang="en-US" altLang="ko-KR" sz="12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class=”</a:t>
            </a:r>
            <a:r>
              <a:rPr lang="en-US" altLang="ko-KR" sz="1200" dirty="0" err="1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num</a:t>
            </a:r>
            <a:r>
              <a:rPr lang="en-US" altLang="ko-KR" sz="12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 num2”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&gt;(101)&lt;/span&gt;&lt;/a&gt;&lt;/li&gt;</a:t>
            </a:r>
            <a:endParaRPr lang="ko-KR" altLang="ko-KR" sz="1200" dirty="0">
              <a:latin typeface="맑은 고딕" pitchFamily="50" charset="-127"/>
              <a:ea typeface="맑은 고딕" pitchFamily="50" charset="-127"/>
              <a:cs typeface="Courier New" pitchFamily="49" charset="0"/>
            </a:endParaRPr>
          </a:p>
          <a:p>
            <a:pPr lvl="1"/>
            <a:r>
              <a:rPr lang="en-US" altLang="ko-KR" sz="1200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&lt;li class=”line3”&gt;&lt;a </a:t>
            </a:r>
            <a:r>
              <a:rPr lang="en-US" altLang="ko-KR" sz="1200" dirty="0" err="1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href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=”#”&gt;</a:t>
            </a:r>
            <a:r>
              <a:rPr lang="ko-KR" altLang="ko-KR" sz="1200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사람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3&lt;span </a:t>
            </a:r>
            <a:r>
              <a:rPr lang="en-US" altLang="ko-KR" sz="12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class=”</a:t>
            </a:r>
            <a:r>
              <a:rPr lang="en-US" altLang="ko-KR" sz="1200" dirty="0" err="1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num</a:t>
            </a:r>
            <a:r>
              <a:rPr lang="en-US" altLang="ko-KR" sz="12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 num2”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&gt;(101)&lt;/span&gt;&lt;/a&gt;&lt;/li&gt;</a:t>
            </a:r>
            <a:endParaRPr lang="ko-KR" altLang="ko-KR" sz="1200" dirty="0">
              <a:latin typeface="맑은 고딕" pitchFamily="50" charset="-127"/>
              <a:ea typeface="맑은 고딕" pitchFamily="50" charset="-127"/>
              <a:cs typeface="Courier New" pitchFamily="49" charset="0"/>
            </a:endParaRPr>
          </a:p>
          <a:p>
            <a:pPr lvl="1"/>
            <a:r>
              <a:rPr lang="en-US" altLang="ko-KR" sz="1200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&lt;/</a:t>
            </a:r>
            <a:r>
              <a:rPr lang="en-US" altLang="ko-KR" sz="1200" dirty="0" err="1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ul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&gt;</a:t>
            </a:r>
            <a:endParaRPr lang="ko-KR" altLang="ko-KR" sz="1200" dirty="0">
              <a:latin typeface="맑은 고딕" pitchFamily="50" charset="-127"/>
              <a:ea typeface="맑은 고딕" pitchFamily="50" charset="-127"/>
              <a:cs typeface="Courier New" pitchFamily="49" charset="0"/>
            </a:endParaRPr>
          </a:p>
          <a:p>
            <a:r>
              <a:rPr lang="en-US" altLang="ko-KR" sz="1200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&lt;/div&gt;</a:t>
            </a:r>
            <a:endParaRPr lang="ko-KR" altLang="ko-KR" sz="1200" dirty="0">
              <a:latin typeface="맑은 고딕" pitchFamily="50" charset="-127"/>
              <a:ea typeface="맑은 고딕" pitchFamily="50" charset="-127"/>
              <a:cs typeface="Courier New" pitchFamily="49" charset="0"/>
            </a:endParaRPr>
          </a:p>
          <a:p>
            <a:endParaRPr lang="en-US" altLang="ko-KR" sz="1200" dirty="0">
              <a:latin typeface="맑은 고딕" pitchFamily="50" charset="-127"/>
              <a:ea typeface="맑은 고딕" pitchFamily="50" charset="-127"/>
              <a:cs typeface="Courier New" pitchFamily="49" charset="0"/>
            </a:endParaRPr>
          </a:p>
        </p:txBody>
      </p:sp>
      <p:sp>
        <p:nvSpPr>
          <p:cNvPr id="9" name="내용 개체 틀 1"/>
          <p:cNvSpPr>
            <a:spLocks noGrp="1"/>
          </p:cNvSpPr>
          <p:nvPr>
            <p:ph sz="quarter" idx="10"/>
          </p:nvPr>
        </p:nvSpPr>
        <p:spPr>
          <a:xfrm>
            <a:off x="500089" y="1071566"/>
            <a:ext cx="8392391" cy="917274"/>
          </a:xfrm>
        </p:spPr>
        <p:txBody>
          <a:bodyPr>
            <a:noAutofit/>
          </a:bodyPr>
          <a:lstStyle/>
          <a:p>
            <a:r>
              <a:rPr lang="en-US" altLang="ko-KR" dirty="0" smtClean="0">
                <a:cs typeface="Courier New" pitchFamily="49" charset="0"/>
              </a:rPr>
              <a:t> </a:t>
            </a:r>
            <a:r>
              <a:rPr lang="ko-KR" altLang="en-US" dirty="0" smtClean="0">
                <a:cs typeface="Courier New" pitchFamily="49" charset="0"/>
              </a:rPr>
              <a:t>스타일이 거의 동일하면 </a:t>
            </a:r>
            <a:r>
              <a:rPr lang="ko-KR" altLang="en-US" dirty="0" err="1">
                <a:cs typeface="Courier New" pitchFamily="49" charset="0"/>
              </a:rPr>
              <a:t>코드량을</a:t>
            </a:r>
            <a:r>
              <a:rPr lang="ko-KR" altLang="en-US" dirty="0">
                <a:cs typeface="Courier New" pitchFamily="49" charset="0"/>
              </a:rPr>
              <a:t> 줄이기 위해 확장 </a:t>
            </a:r>
            <a:r>
              <a:rPr lang="ko-KR" altLang="en-US" dirty="0" smtClean="0">
                <a:cs typeface="Courier New" pitchFamily="49" charset="0"/>
              </a:rPr>
              <a:t>클래스를 사용한다</a:t>
            </a:r>
            <a:r>
              <a:rPr lang="en-US" altLang="ko-KR" dirty="0" smtClean="0">
                <a:cs typeface="Courier New" pitchFamily="49" charset="0"/>
              </a:rPr>
              <a:t>.</a:t>
            </a:r>
          </a:p>
          <a:p>
            <a:endParaRPr lang="en-US" altLang="ko-KR" dirty="0" smtClean="0"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57165838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CSS </a:t>
            </a:r>
            <a:r>
              <a:rPr lang="ko-KR" altLang="en-US" dirty="0" smtClean="0"/>
              <a:t>구문 </a:t>
            </a:r>
            <a:r>
              <a:rPr lang="en-US" altLang="ko-KR" dirty="0" smtClean="0"/>
              <a:t>(</a:t>
            </a:r>
            <a:r>
              <a:rPr lang="en-US" altLang="ko-KR" dirty="0" err="1"/>
              <a:t>Cont</a:t>
            </a:r>
            <a:r>
              <a:rPr lang="en-US" altLang="ko-KR" dirty="0"/>
              <a:t>’)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 smtClean="0"/>
              <a:t>CSS </a:t>
            </a:r>
            <a:r>
              <a:rPr lang="ko-KR" altLang="en-US" dirty="0" err="1" smtClean="0"/>
              <a:t>선택자</a:t>
            </a:r>
            <a:r>
              <a:rPr lang="ko-KR" altLang="en-US" dirty="0" smtClean="0"/>
              <a:t> 선언</a:t>
            </a: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5.3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55576" y="1912764"/>
            <a:ext cx="777686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.line1,.line2,.line3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{</a:t>
            </a:r>
            <a:r>
              <a:rPr lang="en-US" altLang="ko-KR" sz="1200" dirty="0" err="1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color:black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} (X)</a:t>
            </a:r>
            <a:endParaRPr lang="ko-KR" altLang="ko-KR" sz="1200" dirty="0">
              <a:latin typeface="맑은 고딕" pitchFamily="50" charset="-127"/>
              <a:ea typeface="맑은 고딕" pitchFamily="50" charset="-127"/>
              <a:cs typeface="Courier New" pitchFamily="49" charset="0"/>
            </a:endParaRPr>
          </a:p>
          <a:p>
            <a:r>
              <a:rPr lang="en-US" altLang="ko-KR" sz="12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.</a:t>
            </a:r>
            <a:r>
              <a:rPr lang="en-US" altLang="ko-KR" sz="1200" dirty="0" err="1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man_lst</a:t>
            </a:r>
            <a:r>
              <a:rPr lang="en-US" altLang="ko-KR" sz="12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 </a:t>
            </a:r>
            <a:r>
              <a:rPr lang="en-US" altLang="ko-KR" sz="1200" dirty="0" err="1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ul</a:t>
            </a:r>
            <a:r>
              <a:rPr lang="en-US" altLang="ko-KR" sz="12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 li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{</a:t>
            </a:r>
            <a:r>
              <a:rPr lang="en-US" altLang="ko-KR" sz="1200" dirty="0" err="1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color:black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} (X)</a:t>
            </a:r>
            <a:endParaRPr lang="ko-KR" altLang="ko-KR" sz="1200" dirty="0">
              <a:latin typeface="맑은 고딕" pitchFamily="50" charset="-127"/>
              <a:ea typeface="맑은 고딕" pitchFamily="50" charset="-127"/>
              <a:cs typeface="Courier New" pitchFamily="49" charset="0"/>
            </a:endParaRPr>
          </a:p>
          <a:p>
            <a:r>
              <a:rPr lang="en-US" altLang="ko-KR" sz="12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.</a:t>
            </a:r>
            <a:r>
              <a:rPr lang="en-US" altLang="ko-KR" sz="1200" dirty="0" err="1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man_lst</a:t>
            </a:r>
            <a:r>
              <a:rPr lang="en-US" altLang="ko-KR" sz="12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 li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{</a:t>
            </a:r>
            <a:r>
              <a:rPr lang="en-US" altLang="ko-KR" sz="1200" dirty="0" err="1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color:black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} (</a:t>
            </a:r>
            <a:r>
              <a:rPr lang="ko-KR" altLang="ko-KR" sz="1200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△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)</a:t>
            </a:r>
            <a:endParaRPr lang="ko-KR" altLang="ko-KR" sz="1200" dirty="0">
              <a:latin typeface="맑은 고딕" pitchFamily="50" charset="-127"/>
              <a:ea typeface="맑은 고딕" pitchFamily="50" charset="-127"/>
              <a:cs typeface="Courier New" pitchFamily="49" charset="0"/>
            </a:endParaRPr>
          </a:p>
          <a:p>
            <a:r>
              <a:rPr lang="en-US" altLang="ko-KR" sz="1200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 </a:t>
            </a:r>
            <a:endParaRPr lang="ko-KR" altLang="ko-KR" sz="1200" dirty="0">
              <a:latin typeface="맑은 고딕" pitchFamily="50" charset="-127"/>
              <a:ea typeface="맑은 고딕" pitchFamily="50" charset="-127"/>
              <a:cs typeface="Courier New" pitchFamily="49" charset="0"/>
            </a:endParaRPr>
          </a:p>
          <a:p>
            <a:r>
              <a:rPr lang="en-US" altLang="ko-KR" sz="1200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&lt;div class=”</a:t>
            </a:r>
            <a:r>
              <a:rPr lang="en-US" altLang="ko-KR" sz="1200" dirty="0" err="1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man_lst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”&gt;</a:t>
            </a:r>
            <a:endParaRPr lang="ko-KR" altLang="ko-KR" sz="1200" dirty="0">
              <a:latin typeface="맑은 고딕" pitchFamily="50" charset="-127"/>
              <a:ea typeface="맑은 고딕" pitchFamily="50" charset="-127"/>
              <a:cs typeface="Courier New" pitchFamily="49" charset="0"/>
            </a:endParaRPr>
          </a:p>
          <a:p>
            <a:pPr lvl="1"/>
            <a:r>
              <a:rPr lang="en-US" altLang="ko-KR" sz="1200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&lt;h3&gt;</a:t>
            </a:r>
            <a:r>
              <a:rPr lang="ko-KR" altLang="ko-KR" sz="1200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사람들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&lt;span&gt;</a:t>
            </a:r>
            <a:r>
              <a:rPr lang="ko-KR" altLang="ko-KR" sz="1200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전체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&lt;span class=”</a:t>
            </a:r>
            <a:r>
              <a:rPr lang="en-US" altLang="ko-KR" sz="1200" dirty="0" err="1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num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”&gt;(404)&lt;/span&gt;&lt;/span&gt;&lt;/h3&gt;</a:t>
            </a:r>
            <a:endParaRPr lang="ko-KR" altLang="ko-KR" sz="1200" dirty="0">
              <a:latin typeface="맑은 고딕" pitchFamily="50" charset="-127"/>
              <a:ea typeface="맑은 고딕" pitchFamily="50" charset="-127"/>
              <a:cs typeface="Courier New" pitchFamily="49" charset="0"/>
            </a:endParaRPr>
          </a:p>
          <a:p>
            <a:pPr lvl="1"/>
            <a:r>
              <a:rPr lang="en-US" altLang="ko-KR" sz="1200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&lt;</a:t>
            </a:r>
            <a:r>
              <a:rPr lang="en-US" altLang="ko-KR" sz="1200" dirty="0" err="1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ul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&gt;</a:t>
            </a:r>
            <a:endParaRPr lang="ko-KR" altLang="ko-KR" sz="1200" dirty="0">
              <a:latin typeface="맑은 고딕" pitchFamily="50" charset="-127"/>
              <a:ea typeface="맑은 고딕" pitchFamily="50" charset="-127"/>
              <a:cs typeface="Courier New" pitchFamily="49" charset="0"/>
            </a:endParaRPr>
          </a:p>
          <a:p>
            <a:pPr lvl="1"/>
            <a:r>
              <a:rPr lang="en-US" altLang="ko-KR" sz="1200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&lt;li class=”line1”&gt;&lt;a </a:t>
            </a:r>
            <a:r>
              <a:rPr lang="en-US" altLang="ko-KR" sz="1200" dirty="0" err="1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href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=”#”&gt;</a:t>
            </a:r>
            <a:r>
              <a:rPr lang="ko-KR" altLang="ko-KR" sz="1200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사람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1&lt;span class=”</a:t>
            </a:r>
            <a:r>
              <a:rPr lang="en-US" altLang="ko-KR" sz="1200" dirty="0" err="1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num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”&gt;(101)&lt;/span&gt;&lt;/a&gt;&lt;/li&gt;</a:t>
            </a:r>
            <a:endParaRPr lang="ko-KR" altLang="ko-KR" sz="1200" dirty="0">
              <a:latin typeface="맑은 고딕" pitchFamily="50" charset="-127"/>
              <a:ea typeface="맑은 고딕" pitchFamily="50" charset="-127"/>
              <a:cs typeface="Courier New" pitchFamily="49" charset="0"/>
            </a:endParaRPr>
          </a:p>
          <a:p>
            <a:pPr lvl="1"/>
            <a:r>
              <a:rPr lang="en-US" altLang="ko-KR" sz="1200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&lt;li class=”line2”&gt;&lt;a </a:t>
            </a:r>
            <a:r>
              <a:rPr lang="en-US" altLang="ko-KR" sz="1200" dirty="0" err="1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href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=”#”&gt;</a:t>
            </a:r>
            <a:r>
              <a:rPr lang="ko-KR" altLang="ko-KR" sz="1200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사람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2&lt;span class=”</a:t>
            </a:r>
            <a:r>
              <a:rPr lang="en-US" altLang="ko-KR" sz="1200" dirty="0" err="1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num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”&gt;(101)&lt;/span&gt;&lt;/a&gt;&lt;/li&gt;</a:t>
            </a:r>
            <a:endParaRPr lang="ko-KR" altLang="ko-KR" sz="1200" dirty="0">
              <a:latin typeface="맑은 고딕" pitchFamily="50" charset="-127"/>
              <a:ea typeface="맑은 고딕" pitchFamily="50" charset="-127"/>
              <a:cs typeface="Courier New" pitchFamily="49" charset="0"/>
            </a:endParaRPr>
          </a:p>
          <a:p>
            <a:pPr lvl="1"/>
            <a:r>
              <a:rPr lang="en-US" altLang="ko-KR" sz="1200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&lt;li class=”line3”&gt;&lt;a </a:t>
            </a:r>
            <a:r>
              <a:rPr lang="en-US" altLang="ko-KR" sz="1200" dirty="0" err="1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href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=”#”&gt;</a:t>
            </a:r>
            <a:r>
              <a:rPr lang="ko-KR" altLang="ko-KR" sz="1200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사람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3&lt;span class=”</a:t>
            </a:r>
            <a:r>
              <a:rPr lang="en-US" altLang="ko-KR" sz="1200" dirty="0" err="1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num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”&gt;(101)&lt;/span&gt;&lt;/a&gt;&lt;/li&gt;</a:t>
            </a:r>
            <a:endParaRPr lang="ko-KR" altLang="ko-KR" sz="1200" dirty="0">
              <a:latin typeface="맑은 고딕" pitchFamily="50" charset="-127"/>
              <a:ea typeface="맑은 고딕" pitchFamily="50" charset="-127"/>
              <a:cs typeface="Courier New" pitchFamily="49" charset="0"/>
            </a:endParaRPr>
          </a:p>
          <a:p>
            <a:pPr lvl="1"/>
            <a:r>
              <a:rPr lang="en-US" altLang="ko-KR" sz="1200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&lt;/</a:t>
            </a:r>
            <a:r>
              <a:rPr lang="en-US" altLang="ko-KR" sz="1200" dirty="0" err="1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ul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&gt;</a:t>
            </a:r>
            <a:endParaRPr lang="ko-KR" altLang="ko-KR" sz="1200" dirty="0">
              <a:latin typeface="맑은 고딕" pitchFamily="50" charset="-127"/>
              <a:ea typeface="맑은 고딕" pitchFamily="50" charset="-127"/>
              <a:cs typeface="Courier New" pitchFamily="49" charset="0"/>
            </a:endParaRPr>
          </a:p>
          <a:p>
            <a:r>
              <a:rPr lang="en-US" altLang="ko-KR" sz="1200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&lt;/div&gt;</a:t>
            </a:r>
          </a:p>
        </p:txBody>
      </p:sp>
      <p:sp>
        <p:nvSpPr>
          <p:cNvPr id="9" name="내용 개체 틀 1"/>
          <p:cNvSpPr>
            <a:spLocks noGrp="1"/>
          </p:cNvSpPr>
          <p:nvPr>
            <p:ph sz="quarter" idx="10"/>
          </p:nvPr>
        </p:nvSpPr>
        <p:spPr>
          <a:xfrm>
            <a:off x="500089" y="1071566"/>
            <a:ext cx="8392391" cy="841198"/>
          </a:xfrm>
        </p:spPr>
        <p:txBody>
          <a:bodyPr>
            <a:noAutofit/>
          </a:bodyPr>
          <a:lstStyle/>
          <a:p>
            <a:pPr marL="266700" indent="-266700"/>
            <a:r>
              <a:rPr lang="en-US" altLang="ko-KR" dirty="0" err="1" smtClean="0">
                <a:cs typeface="Courier New" pitchFamily="49" charset="0"/>
              </a:rPr>
              <a:t>li</a:t>
            </a:r>
            <a:r>
              <a:rPr lang="en-US" altLang="ko-KR" dirty="0">
                <a:cs typeface="Courier New" pitchFamily="49" charset="0"/>
              </a:rPr>
              <a:t>, td </a:t>
            </a:r>
            <a:r>
              <a:rPr lang="ko-KR" altLang="ko-KR" dirty="0">
                <a:cs typeface="Courier New" pitchFamily="49" charset="0"/>
              </a:rPr>
              <a:t>등 같은</a:t>
            </a:r>
            <a:r>
              <a:rPr lang="en-US" altLang="ko-KR" dirty="0">
                <a:cs typeface="Courier New" pitchFamily="49" charset="0"/>
              </a:rPr>
              <a:t> DOM Tree Depth</a:t>
            </a:r>
            <a:r>
              <a:rPr lang="ko-KR" altLang="ko-KR" dirty="0">
                <a:cs typeface="Courier New" pitchFamily="49" charset="0"/>
              </a:rPr>
              <a:t>에 반복 사용되는 요소는 </a:t>
            </a:r>
            <a:r>
              <a:rPr lang="en-US" altLang="ko-KR" dirty="0">
                <a:cs typeface="Courier New" pitchFamily="49" charset="0"/>
              </a:rPr>
              <a:t>id, class </a:t>
            </a:r>
            <a:r>
              <a:rPr lang="ko-KR" altLang="ko-KR" dirty="0">
                <a:cs typeface="Courier New" pitchFamily="49" charset="0"/>
              </a:rPr>
              <a:t>선언 방식을 사용하지 않는 것이 더 좋다</a:t>
            </a:r>
            <a:r>
              <a:rPr lang="en-US" altLang="ko-KR" dirty="0" smtClean="0">
                <a:cs typeface="Courier New" pitchFamily="49" charset="0"/>
              </a:rPr>
              <a:t>.</a:t>
            </a:r>
          </a:p>
          <a:p>
            <a:endParaRPr lang="en-US" altLang="ko-KR" dirty="0" smtClean="0"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69693819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CSS </a:t>
            </a:r>
            <a:r>
              <a:rPr lang="ko-KR" altLang="en-US" dirty="0" smtClean="0"/>
              <a:t>구문 </a:t>
            </a:r>
            <a:r>
              <a:rPr lang="en-US" altLang="ko-KR" dirty="0" smtClean="0"/>
              <a:t>(</a:t>
            </a:r>
            <a:r>
              <a:rPr lang="en-US" altLang="ko-KR" dirty="0" err="1"/>
              <a:t>Cont</a:t>
            </a:r>
            <a:r>
              <a:rPr lang="en-US" altLang="ko-KR" dirty="0"/>
              <a:t>’)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 smtClean="0"/>
              <a:t>CSS </a:t>
            </a:r>
            <a:r>
              <a:rPr lang="ko-KR" altLang="en-US" dirty="0" err="1" smtClean="0"/>
              <a:t>선택자</a:t>
            </a:r>
            <a:r>
              <a:rPr lang="ko-KR" altLang="en-US" dirty="0" smtClean="0"/>
              <a:t> 선언</a:t>
            </a: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5.3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55576" y="1912764"/>
            <a:ext cx="777686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.</a:t>
            </a:r>
            <a:r>
              <a:rPr lang="en-US" altLang="ko-KR" sz="1200" b="1" dirty="0" err="1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man_lst</a:t>
            </a:r>
            <a:r>
              <a:rPr lang="en-US" altLang="ko-KR" sz="1200" b="1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 </a:t>
            </a:r>
            <a:r>
              <a:rPr lang="en-US" altLang="ko-KR" sz="1200" b="1" dirty="0" err="1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ul</a:t>
            </a:r>
            <a:r>
              <a:rPr lang="en-US" altLang="ko-KR" sz="1200" b="1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 </a:t>
            </a:r>
            <a:r>
              <a:rPr lang="en-US" altLang="ko-KR" sz="12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*</a:t>
            </a:r>
            <a:r>
              <a:rPr lang="en-US" altLang="ko-KR" sz="1200" b="1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{</a:t>
            </a:r>
            <a:r>
              <a:rPr lang="en-US" altLang="ko-KR" sz="1200" dirty="0" err="1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color:black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} (X)</a:t>
            </a:r>
            <a:endParaRPr lang="ko-KR" altLang="ko-KR" sz="1200" dirty="0">
              <a:latin typeface="맑은 고딕" pitchFamily="50" charset="-127"/>
              <a:ea typeface="맑은 고딕" pitchFamily="50" charset="-127"/>
              <a:cs typeface="Courier New" pitchFamily="49" charset="0"/>
            </a:endParaRPr>
          </a:p>
          <a:p>
            <a:r>
              <a:rPr lang="en-US" altLang="ko-KR" sz="1200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 </a:t>
            </a:r>
            <a:endParaRPr lang="ko-KR" altLang="ko-KR" sz="1200" dirty="0">
              <a:latin typeface="맑은 고딕" pitchFamily="50" charset="-127"/>
              <a:ea typeface="맑은 고딕" pitchFamily="50" charset="-127"/>
              <a:cs typeface="Courier New" pitchFamily="49" charset="0"/>
            </a:endParaRPr>
          </a:p>
          <a:p>
            <a:r>
              <a:rPr lang="en-US" altLang="ko-KR" sz="1200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&lt;div class=”</a:t>
            </a:r>
            <a:r>
              <a:rPr lang="en-US" altLang="ko-KR" sz="1200" dirty="0" err="1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man_lst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”&gt;</a:t>
            </a:r>
            <a:endParaRPr lang="ko-KR" altLang="ko-KR" sz="1200" dirty="0">
              <a:latin typeface="맑은 고딕" pitchFamily="50" charset="-127"/>
              <a:ea typeface="맑은 고딕" pitchFamily="50" charset="-127"/>
              <a:cs typeface="Courier New" pitchFamily="49" charset="0"/>
            </a:endParaRPr>
          </a:p>
          <a:p>
            <a:pPr lvl="1"/>
            <a:r>
              <a:rPr lang="en-US" altLang="ko-KR" sz="1200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&lt;h3&gt;</a:t>
            </a:r>
            <a:r>
              <a:rPr lang="ko-KR" altLang="ko-KR" sz="1200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사람들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&lt;span&gt;</a:t>
            </a:r>
            <a:r>
              <a:rPr lang="ko-KR" altLang="ko-KR" sz="1200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전체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&lt;span class=”</a:t>
            </a:r>
            <a:r>
              <a:rPr lang="en-US" altLang="ko-KR" sz="1200" dirty="0" err="1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num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”&gt;(404)&lt;/span&gt;&lt;/span&gt;&lt;/h3&gt;</a:t>
            </a:r>
            <a:endParaRPr lang="ko-KR" altLang="ko-KR" sz="1200" dirty="0">
              <a:latin typeface="맑은 고딕" pitchFamily="50" charset="-127"/>
              <a:ea typeface="맑은 고딕" pitchFamily="50" charset="-127"/>
              <a:cs typeface="Courier New" pitchFamily="49" charset="0"/>
            </a:endParaRPr>
          </a:p>
          <a:p>
            <a:pPr lvl="1"/>
            <a:r>
              <a:rPr lang="en-US" altLang="ko-KR" sz="1200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&lt;</a:t>
            </a:r>
            <a:r>
              <a:rPr lang="en-US" altLang="ko-KR" sz="1200" dirty="0" err="1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ul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&gt;</a:t>
            </a:r>
            <a:endParaRPr lang="ko-KR" altLang="ko-KR" sz="1200" dirty="0">
              <a:latin typeface="맑은 고딕" pitchFamily="50" charset="-127"/>
              <a:ea typeface="맑은 고딕" pitchFamily="50" charset="-127"/>
              <a:cs typeface="Courier New" pitchFamily="49" charset="0"/>
            </a:endParaRPr>
          </a:p>
          <a:p>
            <a:pPr lvl="1"/>
            <a:r>
              <a:rPr lang="en-US" altLang="ko-KR" sz="1200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&lt;li class=”line1”&gt;&lt;a </a:t>
            </a:r>
            <a:r>
              <a:rPr lang="en-US" altLang="ko-KR" sz="1200" dirty="0" err="1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href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=”#”&gt;</a:t>
            </a:r>
            <a:r>
              <a:rPr lang="ko-KR" altLang="ko-KR" sz="1200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사람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1&lt;span class=”</a:t>
            </a:r>
            <a:r>
              <a:rPr lang="en-US" altLang="ko-KR" sz="1200" dirty="0" err="1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num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”&gt;(101)&lt;/span&gt;&lt;/a&gt;&lt;/li&gt;</a:t>
            </a:r>
            <a:endParaRPr lang="ko-KR" altLang="ko-KR" sz="1200" dirty="0">
              <a:latin typeface="맑은 고딕" pitchFamily="50" charset="-127"/>
              <a:ea typeface="맑은 고딕" pitchFamily="50" charset="-127"/>
              <a:cs typeface="Courier New" pitchFamily="49" charset="0"/>
            </a:endParaRPr>
          </a:p>
          <a:p>
            <a:pPr lvl="1"/>
            <a:r>
              <a:rPr lang="en-US" altLang="ko-KR" sz="1200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&lt;li class=”line2”&gt;&lt;a </a:t>
            </a:r>
            <a:r>
              <a:rPr lang="en-US" altLang="ko-KR" sz="1200" dirty="0" err="1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href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=”#”&gt;</a:t>
            </a:r>
            <a:r>
              <a:rPr lang="ko-KR" altLang="ko-KR" sz="1200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사람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2&lt;span class=”</a:t>
            </a:r>
            <a:r>
              <a:rPr lang="en-US" altLang="ko-KR" sz="1200" dirty="0" err="1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num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”&gt;(101)&lt;/span&gt;&lt;/a&gt;&lt;/li&gt;</a:t>
            </a:r>
            <a:endParaRPr lang="ko-KR" altLang="ko-KR" sz="1200" dirty="0">
              <a:latin typeface="맑은 고딕" pitchFamily="50" charset="-127"/>
              <a:ea typeface="맑은 고딕" pitchFamily="50" charset="-127"/>
              <a:cs typeface="Courier New" pitchFamily="49" charset="0"/>
            </a:endParaRPr>
          </a:p>
          <a:p>
            <a:pPr lvl="1"/>
            <a:r>
              <a:rPr lang="en-US" altLang="ko-KR" sz="1200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&lt;li class=”line3”&gt;&lt;a </a:t>
            </a:r>
            <a:r>
              <a:rPr lang="en-US" altLang="ko-KR" sz="1200" dirty="0" err="1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href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=”#”&gt;</a:t>
            </a:r>
            <a:r>
              <a:rPr lang="ko-KR" altLang="ko-KR" sz="1200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사람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3&lt;span class=”</a:t>
            </a:r>
            <a:r>
              <a:rPr lang="en-US" altLang="ko-KR" sz="1200" dirty="0" err="1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num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”&gt;(101)&lt;/span&gt;&lt;/a&gt;&lt;/li&gt;</a:t>
            </a:r>
            <a:endParaRPr lang="ko-KR" altLang="ko-KR" sz="1200" dirty="0">
              <a:latin typeface="맑은 고딕" pitchFamily="50" charset="-127"/>
              <a:ea typeface="맑은 고딕" pitchFamily="50" charset="-127"/>
              <a:cs typeface="Courier New" pitchFamily="49" charset="0"/>
            </a:endParaRPr>
          </a:p>
          <a:p>
            <a:pPr lvl="1"/>
            <a:r>
              <a:rPr lang="en-US" altLang="ko-KR" sz="1200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&lt;/</a:t>
            </a:r>
            <a:r>
              <a:rPr lang="en-US" altLang="ko-KR" sz="1200" dirty="0" err="1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ul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&gt;</a:t>
            </a:r>
            <a:endParaRPr lang="ko-KR" altLang="ko-KR" sz="1200" dirty="0">
              <a:latin typeface="맑은 고딕" pitchFamily="50" charset="-127"/>
              <a:ea typeface="맑은 고딕" pitchFamily="50" charset="-127"/>
              <a:cs typeface="Courier New" pitchFamily="49" charset="0"/>
            </a:endParaRPr>
          </a:p>
          <a:p>
            <a:r>
              <a:rPr lang="en-US" altLang="ko-KR" sz="1200" dirty="0">
                <a:latin typeface="맑은 고딕" pitchFamily="50" charset="-127"/>
                <a:ea typeface="맑은 고딕" pitchFamily="50" charset="-127"/>
                <a:cs typeface="Courier New" pitchFamily="49" charset="0"/>
              </a:rPr>
              <a:t>&lt;/div&gt;</a:t>
            </a:r>
          </a:p>
        </p:txBody>
      </p:sp>
      <p:sp>
        <p:nvSpPr>
          <p:cNvPr id="9" name="내용 개체 틀 1"/>
          <p:cNvSpPr>
            <a:spLocks noGrp="1"/>
          </p:cNvSpPr>
          <p:nvPr>
            <p:ph sz="quarter" idx="10"/>
          </p:nvPr>
        </p:nvSpPr>
        <p:spPr>
          <a:xfrm>
            <a:off x="500089" y="1071566"/>
            <a:ext cx="8392391" cy="773258"/>
          </a:xfrm>
        </p:spPr>
        <p:txBody>
          <a:bodyPr>
            <a:noAutofit/>
          </a:bodyPr>
          <a:lstStyle/>
          <a:p>
            <a:r>
              <a:rPr lang="en-US" altLang="ko-KR" dirty="0" smtClean="0"/>
              <a:t> </a:t>
            </a:r>
            <a:r>
              <a:rPr lang="ko-KR" altLang="ko-KR" dirty="0"/>
              <a:t>모든 요소에 매칭되는 공통 </a:t>
            </a:r>
            <a:r>
              <a:rPr lang="ko-KR" altLang="ko-KR" dirty="0" err="1"/>
              <a:t>선택자</a:t>
            </a:r>
            <a:r>
              <a:rPr lang="en-US" altLang="ko-KR" dirty="0"/>
              <a:t>(universal key)</a:t>
            </a:r>
            <a:r>
              <a:rPr lang="ko-KR" altLang="ko-KR" dirty="0"/>
              <a:t>는 사용하지 않는다</a:t>
            </a:r>
            <a:r>
              <a:rPr lang="en-US" altLang="ko-KR" dirty="0"/>
              <a:t>.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xmlns="" val="209862223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Appendix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 smtClean="0"/>
              <a:t>Reference</a:t>
            </a:r>
            <a:endParaRPr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>
          <a:xfrm>
            <a:off x="500089" y="1071566"/>
            <a:ext cx="8143877" cy="4857764"/>
          </a:xfrm>
        </p:spPr>
        <p:txBody>
          <a:bodyPr>
            <a:noAutofit/>
          </a:bodyPr>
          <a:lstStyle/>
          <a:p>
            <a:pPr lv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Wingdings" pitchFamily="2" charset="2"/>
              <a:buChar char="v"/>
            </a:pPr>
            <a:endParaRPr lang="en-US" altLang="ko-KR" sz="1600" dirty="0" smtClean="0">
              <a:solidFill>
                <a:prstClr val="black"/>
              </a:solidFill>
              <a:latin typeface="Rix고딕 EB" pitchFamily="18" charset="-127"/>
              <a:ea typeface="Rix고딕 EB" pitchFamily="18" charset="-127"/>
            </a:endParaRPr>
          </a:p>
          <a:p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X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내용 개체 틀 1"/>
          <p:cNvSpPr txBox="1">
            <a:spLocks/>
          </p:cNvSpPr>
          <p:nvPr/>
        </p:nvSpPr>
        <p:spPr>
          <a:xfrm>
            <a:off x="755576" y="1196752"/>
            <a:ext cx="8143877" cy="48577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449263" lvl="1" indent="-187325">
              <a:lnSpc>
                <a:spcPct val="150000"/>
              </a:lnSpc>
              <a:buClr>
                <a:srgbClr val="0033CC"/>
              </a:buClr>
              <a:buFont typeface="Wingdings" pitchFamily="2" charset="2"/>
              <a:buChar char="§"/>
            </a:pP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[1] Facebook: </a:t>
            </a:r>
            <a:r>
              <a:rPr lang="en-US" altLang="ko-KR" sz="1600" u="sng" dirty="0" smtClean="0">
                <a:latin typeface="맑은 고딕" pitchFamily="50" charset="-127"/>
                <a:ea typeface="맑은 고딕" pitchFamily="50" charset="-127"/>
                <a:hlinkClick r:id="rId3"/>
              </a:rPr>
              <a:t>http://velocity.oreilly.com.cn/index.php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 </a:t>
            </a:r>
            <a:b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Amazon: </a:t>
            </a:r>
            <a:r>
              <a:rPr lang="en-US" altLang="ko-KR" sz="1600" u="sng" dirty="0" smtClean="0">
                <a:latin typeface="맑은 고딕" pitchFamily="50" charset="-127"/>
                <a:ea typeface="맑은 고딕" pitchFamily="50" charset="-127"/>
                <a:hlinkClick r:id="rId4"/>
              </a:rPr>
              <a:t>http://glinden.blogspot.com/2006/11/marissa-mayer-at-web-20.html</a:t>
            </a:r>
            <a:r>
              <a:rPr lang="en-US" altLang="ko-KR" sz="1600" u="sng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600" u="sng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600" u="sng" dirty="0">
                <a:latin typeface="맑은 고딕" pitchFamily="50" charset="-127"/>
                <a:ea typeface="맑은 고딕" pitchFamily="50" charset="-127"/>
              </a:rPr>
              <a:t>Google: </a:t>
            </a:r>
            <a:r>
              <a:rPr lang="en-US" altLang="ko-KR" sz="1600" u="sng" dirty="0">
                <a:latin typeface="맑은 고딕" pitchFamily="50" charset="-127"/>
                <a:ea typeface="맑은 고딕" pitchFamily="50" charset="-127"/>
                <a:hlinkClick r:id="rId5"/>
              </a:rPr>
              <a:t>http://googlewebmastercentral.blogspot.com/2010/04/using-site-speed-in-web-search-ranking.html </a:t>
            </a:r>
            <a:r>
              <a:rPr lang="en-US" altLang="ko-KR" sz="1600" u="sng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600" u="sng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Yahoo: </a:t>
            </a:r>
            <a:r>
              <a:rPr lang="en-US" altLang="ko-KR" sz="1600" u="sng" dirty="0" smtClean="0">
                <a:latin typeface="맑은 고딕" pitchFamily="50" charset="-127"/>
                <a:ea typeface="맑은 고딕" pitchFamily="50" charset="-127"/>
                <a:hlinkClick r:id="rId6"/>
              </a:rPr>
              <a:t>http://www.slideshare.net/stoyan/dont-make-me-wait-or-building-highperformance-web-applications</a:t>
            </a:r>
            <a:r>
              <a:rPr lang="en-US" altLang="ko-KR" sz="1600" u="sng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1600" u="sng" dirty="0" smtClean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Bing: </a:t>
            </a:r>
            <a:r>
              <a:rPr lang="en-US" altLang="ko-KR" sz="1600" u="sng" dirty="0" smtClean="0">
                <a:latin typeface="맑은 고딕" pitchFamily="50" charset="-127"/>
                <a:ea typeface="맑은 고딕" pitchFamily="50" charset="-127"/>
                <a:hlinkClick r:id="rId7"/>
              </a:rPr>
              <a:t>http://velocityconf.com/velocity2009/public/schedule/detail/8523</a:t>
            </a:r>
            <a:endParaRPr lang="en-US" altLang="ko-KR" sz="1600" u="sng" dirty="0" smtClean="0">
              <a:latin typeface="맑은 고딕" pitchFamily="50" charset="-127"/>
              <a:ea typeface="맑은 고딕" pitchFamily="50" charset="-127"/>
            </a:endParaRPr>
          </a:p>
          <a:p>
            <a:pPr marL="449263" lvl="1" indent="-187325">
              <a:lnSpc>
                <a:spcPct val="150000"/>
              </a:lnSpc>
              <a:buClr>
                <a:srgbClr val="0033CC"/>
              </a:buClr>
              <a:buFont typeface="Wingdings" pitchFamily="2" charset="2"/>
              <a:buChar char="§"/>
            </a:pP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  <a:hlinkClick r:id="rId8"/>
              </a:rPr>
              <a:t>[2] http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  <a:hlinkClick r:id="rId8"/>
              </a:rPr>
              <a:t>://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  <a:hlinkClick r:id="rId8"/>
              </a:rPr>
              <a:t>msdn.microsoft.com/en-us/library/ms531161.aspx</a:t>
            </a:r>
            <a:endParaRPr lang="en-US" altLang="ko-KR" sz="1600" dirty="0" smtClean="0">
              <a:latin typeface="맑은 고딕" pitchFamily="50" charset="-127"/>
              <a:ea typeface="맑은 고딕" pitchFamily="50" charset="-127"/>
            </a:endParaRPr>
          </a:p>
          <a:p>
            <a:pPr marL="449263" lvl="1" indent="-187325">
              <a:lnSpc>
                <a:spcPct val="150000"/>
              </a:lnSpc>
              <a:buClr>
                <a:srgbClr val="0033CC"/>
              </a:buClr>
              <a:buFont typeface="Wingdings" pitchFamily="2" charset="2"/>
              <a:buChar char="§"/>
            </a:pP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[3] 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http://msdn.microsoft.com/en-us/library/ms531161.aspx </a:t>
            </a:r>
            <a:endParaRPr lang="en-US" altLang="ko-KR" sz="1600" dirty="0" smtClean="0"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914400" indent="-914400"/>
            <a:r>
              <a:rPr lang="en-US" altLang="ko-KR" dirty="0" smtClean="0"/>
              <a:t>Revision History</a:t>
            </a:r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962005273"/>
              </p:ext>
            </p:extLst>
          </p:nvPr>
        </p:nvGraphicFramePr>
        <p:xfrm>
          <a:off x="642878" y="1561150"/>
          <a:ext cx="792965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8625"/>
                <a:gridCol w="1435985"/>
                <a:gridCol w="1928826"/>
                <a:gridCol w="3786214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버전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변경일자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변경자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내용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smtClean="0">
                          <a:latin typeface="맑은 고딕" pitchFamily="50" charset="-127"/>
                          <a:ea typeface="맑은 고딕" pitchFamily="50" charset="-127"/>
                        </a:rPr>
                        <a:t>V0.1</a:t>
                      </a:r>
                      <a:endParaRPr lang="ko-KR" altLang="en-US" sz="11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latin typeface="맑은 고딕" pitchFamily="50" charset="-127"/>
                          <a:ea typeface="맑은 고딕" pitchFamily="50" charset="-127"/>
                        </a:rPr>
                        <a:t>2011.06.30</a:t>
                      </a:r>
                      <a:endParaRPr lang="ko-KR" altLang="en-US" sz="11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latin typeface="맑은 고딕" pitchFamily="50" charset="-127"/>
                          <a:ea typeface="맑은 고딕" pitchFamily="50" charset="-127"/>
                        </a:rPr>
                        <a:t>KR14476</a:t>
                      </a:r>
                      <a:r>
                        <a:rPr lang="en-US" altLang="ko-KR" sz="11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/</a:t>
                      </a:r>
                      <a:r>
                        <a:rPr lang="ko-KR" altLang="en-US" sz="11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박상혁</a:t>
                      </a:r>
                      <a:endParaRPr lang="ko-KR" altLang="en-US" sz="11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latin typeface="맑은 고딕" pitchFamily="50" charset="-127"/>
                          <a:ea typeface="맑은 고딕" pitchFamily="50" charset="-127"/>
                        </a:rPr>
                        <a:t>초안작성</a:t>
                      </a:r>
                      <a:endParaRPr lang="ko-KR" altLang="en-US" sz="11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latin typeface="맑은 고딕" pitchFamily="50" charset="-127"/>
                          <a:ea typeface="맑은 고딕" pitchFamily="50" charset="-127"/>
                        </a:rPr>
                        <a:t>V0.2</a:t>
                      </a:r>
                      <a:endParaRPr lang="ko-KR" altLang="en-US" sz="11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latin typeface="맑은 고딕" pitchFamily="50" charset="-127"/>
                          <a:ea typeface="맑은 고딕" pitchFamily="50" charset="-127"/>
                        </a:rPr>
                        <a:t>2011.07.28</a:t>
                      </a:r>
                      <a:endParaRPr lang="ko-KR" altLang="en-US" sz="11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latin typeface="맑은 고딕" pitchFamily="50" charset="-127"/>
                          <a:ea typeface="맑은 고딕" pitchFamily="50" charset="-127"/>
                        </a:rPr>
                        <a:t>KR14476</a:t>
                      </a:r>
                      <a:r>
                        <a:rPr lang="en-US" altLang="ko-KR" sz="11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/</a:t>
                      </a:r>
                      <a:r>
                        <a:rPr lang="ko-KR" altLang="en-US" sz="110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박상혁</a:t>
                      </a:r>
                      <a:endParaRPr lang="ko-KR" altLang="en-US" sz="11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latin typeface="맑은 고딕" pitchFamily="50" charset="-127"/>
                          <a:ea typeface="맑은 고딕" pitchFamily="50" charset="-127"/>
                        </a:rPr>
                        <a:t>리허설 리뷰 반영</a:t>
                      </a:r>
                      <a:endParaRPr lang="ko-KR" altLang="en-US" sz="11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latin typeface="맑은 고딕" pitchFamily="50" charset="-127"/>
                          <a:ea typeface="맑은 고딕" pitchFamily="50" charset="-127"/>
                        </a:rPr>
                        <a:t>V0.3</a:t>
                      </a:r>
                      <a:endParaRPr lang="ko-KR" altLang="en-US" sz="11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buFont typeface="Arial" pitchFamily="34" charset="0"/>
                        <a:buNone/>
                      </a:pPr>
                      <a:r>
                        <a:rPr lang="en-US" altLang="ko-KR" sz="1100" dirty="0" smtClean="0">
                          <a:latin typeface="맑은 고딕" pitchFamily="50" charset="-127"/>
                          <a:ea typeface="맑은 고딕" pitchFamily="50" charset="-127"/>
                        </a:rPr>
                        <a:t>2011.11.07</a:t>
                      </a:r>
                      <a:endParaRPr lang="ko-KR" altLang="en-US" sz="11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buFont typeface="Arial" pitchFamily="34" charset="0"/>
                        <a:buNone/>
                      </a:pPr>
                      <a:r>
                        <a:rPr lang="en-US" altLang="ko-KR" sz="1100" dirty="0" smtClean="0">
                          <a:latin typeface="맑은 고딕" pitchFamily="50" charset="-127"/>
                          <a:ea typeface="맑은 고딕" pitchFamily="50" charset="-127"/>
                        </a:rPr>
                        <a:t>KR14476/</a:t>
                      </a:r>
                      <a:r>
                        <a:rPr lang="ko-KR" altLang="en-US" sz="1100" dirty="0" smtClean="0">
                          <a:latin typeface="맑은 고딕" pitchFamily="50" charset="-127"/>
                          <a:ea typeface="맑은 고딕" pitchFamily="50" charset="-127"/>
                        </a:rPr>
                        <a:t>박상혁</a:t>
                      </a:r>
                      <a:endParaRPr lang="ko-KR" altLang="en-US" sz="11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buFont typeface="Arial" pitchFamily="34" charset="0"/>
                        <a:buNone/>
                      </a:pPr>
                      <a:r>
                        <a:rPr lang="ko-KR" altLang="en-US" sz="1100" dirty="0" smtClean="0">
                          <a:latin typeface="맑은 고딕" pitchFamily="50" charset="-127"/>
                          <a:ea typeface="맑은 고딕" pitchFamily="50" charset="-127"/>
                        </a:rPr>
                        <a:t>내용 업데이트</a:t>
                      </a:r>
                      <a:endParaRPr lang="ko-KR" altLang="en-US" sz="11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buFont typeface="Arial" pitchFamily="34" charset="0"/>
                        <a:buNone/>
                      </a:pPr>
                      <a:endParaRPr lang="ko-KR" altLang="en-US" sz="11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buFont typeface="Arial" pitchFamily="34" charset="0"/>
                        <a:buNone/>
                      </a:pPr>
                      <a:endParaRPr lang="ko-KR" altLang="en-US" sz="11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buFont typeface="Arial" pitchFamily="34" charset="0"/>
                        <a:buChar char="•"/>
                      </a:pPr>
                      <a:endParaRPr lang="ko-KR" altLang="en-US" sz="11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buFont typeface="Arial" pitchFamily="34" charset="0"/>
                        <a:buNone/>
                      </a:pPr>
                      <a:endParaRPr lang="ko-KR" altLang="en-US" sz="11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buFont typeface="Arial" pitchFamily="34" charset="0"/>
                        <a:buNone/>
                      </a:pPr>
                      <a:endParaRPr lang="ko-KR" altLang="en-US" sz="11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buFont typeface="Arial" pitchFamily="34" charset="0"/>
                        <a:buChar char="•"/>
                      </a:pPr>
                      <a:endParaRPr lang="en-US" altLang="ko-KR" sz="110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28570" y="2143116"/>
            <a:ext cx="521497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indent="-914400"/>
            <a:r>
              <a:rPr lang="en-US" altLang="ko-KR" sz="3200" b="1" dirty="0" smtClean="0">
                <a:latin typeface="맑은 고딕" pitchFamily="50" charset="-127"/>
                <a:ea typeface="맑은 고딕" pitchFamily="50" charset="-127"/>
              </a:rPr>
              <a:t>Thanks for Reading</a:t>
            </a:r>
          </a:p>
          <a:p>
            <a:pPr marL="914400" indent="-914400"/>
            <a:r>
              <a:rPr kumimoji="1" lang="ko-KR" altLang="en-US" sz="1000" b="1" dirty="0" smtClean="0">
                <a:solidFill>
                  <a:srgbClr val="808080"/>
                </a:solidFill>
                <a:latin typeface="맑은 고딕" pitchFamily="50" charset="-127"/>
                <a:ea typeface="맑은 고딕" pitchFamily="50" charset="-127"/>
              </a:rPr>
              <a:t>본 컨텐츠는 </a:t>
            </a:r>
            <a:r>
              <a:rPr kumimoji="1" lang="en-US" altLang="ko-KR" sz="1000" b="1" dirty="0" smtClean="0">
                <a:solidFill>
                  <a:srgbClr val="808080"/>
                </a:solidFill>
                <a:latin typeface="맑은 고딕" pitchFamily="50" charset="-127"/>
                <a:ea typeface="맑은 고딕" pitchFamily="50" charset="-127"/>
              </a:rPr>
              <a:t>NHN</a:t>
            </a:r>
            <a:r>
              <a:rPr kumimoji="1" lang="ko-KR" altLang="en-US" sz="1000" b="1" dirty="0" smtClean="0">
                <a:solidFill>
                  <a:srgbClr val="808080"/>
                </a:solidFill>
                <a:latin typeface="맑은 고딕" pitchFamily="50" charset="-127"/>
                <a:ea typeface="맑은 고딕" pitchFamily="50" charset="-127"/>
              </a:rPr>
              <a:t>의 재산이므로 사전 동의 없는 도용이나 사용을 금합니다</a:t>
            </a:r>
            <a:endParaRPr lang="ko-KR" altLang="en-US" sz="5400" b="1" dirty="0"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85774" y="2333617"/>
            <a:ext cx="6338878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3. HTML </a:t>
            </a:r>
            <a:r>
              <a:rPr lang="ko-KR" altLang="en-US" sz="3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최적화</a:t>
            </a:r>
            <a:endParaRPr lang="ko-KR" altLang="en-US" sz="3800" b="1" dirty="0">
              <a:solidFill>
                <a:schemeClr val="tx1">
                  <a:lumMod val="95000"/>
                  <a:lumOff val="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428596" y="2214554"/>
            <a:ext cx="828000" cy="1588"/>
          </a:xfrm>
          <a:prstGeom prst="line">
            <a:avLst/>
          </a:prstGeom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423822078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파일 크기 줄이기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smtClean="0"/>
              <a:t>주석</a:t>
            </a:r>
            <a:r>
              <a:rPr lang="en-US" altLang="ko-KR" dirty="0" smtClean="0"/>
              <a:t>, </a:t>
            </a:r>
            <a:r>
              <a:rPr lang="ko-KR" altLang="en-US" dirty="0" smtClean="0"/>
              <a:t>공백</a:t>
            </a:r>
            <a:r>
              <a:rPr lang="en-US" altLang="ko-KR" dirty="0" smtClean="0"/>
              <a:t>, </a:t>
            </a:r>
            <a:r>
              <a:rPr lang="ko-KR" altLang="en-US" dirty="0" smtClean="0"/>
              <a:t>빈 줄 제거</a:t>
            </a:r>
            <a:endParaRPr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>
          <a:xfrm>
            <a:off x="500089" y="1071566"/>
            <a:ext cx="8143877" cy="4857764"/>
          </a:xfrm>
        </p:spPr>
        <p:txBody>
          <a:bodyPr>
            <a:noAutofit/>
          </a:bodyPr>
          <a:lstStyle/>
          <a:p>
            <a:pPr marL="266700" indent="-266700"/>
            <a:r>
              <a:rPr lang="ko-KR" altLang="ko-KR" dirty="0" smtClean="0"/>
              <a:t>주석</a:t>
            </a:r>
            <a:r>
              <a:rPr lang="en-US" altLang="ko-KR" dirty="0"/>
              <a:t>, </a:t>
            </a:r>
            <a:r>
              <a:rPr lang="ko-KR" altLang="ko-KR" dirty="0"/>
              <a:t>공백</a:t>
            </a:r>
            <a:r>
              <a:rPr lang="en-US" altLang="ko-KR" dirty="0"/>
              <a:t>, </a:t>
            </a:r>
            <a:r>
              <a:rPr lang="ko-KR" altLang="ko-KR" dirty="0"/>
              <a:t>빈 줄은 코드의 </a:t>
            </a:r>
            <a:r>
              <a:rPr lang="ko-KR" altLang="ko-KR" dirty="0" err="1"/>
              <a:t>가독성을</a:t>
            </a:r>
            <a:r>
              <a:rPr lang="ko-KR" altLang="ko-KR" dirty="0"/>
              <a:t> 높이고 개발자간 의사소통 수단으로 사용되어 웹 페이지 개발할 때 꼭 필요한 요소이다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pPr marL="266700" indent="-266700"/>
            <a:r>
              <a:rPr lang="ko-KR" altLang="ko-KR" dirty="0" smtClean="0"/>
              <a:t>하지만 </a:t>
            </a:r>
            <a:r>
              <a:rPr lang="ko-KR" altLang="ko-KR" dirty="0"/>
              <a:t>사용자 입장에서 주석</a:t>
            </a:r>
            <a:r>
              <a:rPr lang="en-US" altLang="ko-KR" dirty="0"/>
              <a:t>, </a:t>
            </a:r>
            <a:r>
              <a:rPr lang="ko-KR" altLang="ko-KR" dirty="0"/>
              <a:t>공백</a:t>
            </a:r>
            <a:r>
              <a:rPr lang="en-US" altLang="ko-KR" dirty="0"/>
              <a:t>, </a:t>
            </a:r>
            <a:r>
              <a:rPr lang="ko-KR" altLang="ko-KR" dirty="0"/>
              <a:t>빈 줄은 브라우저가 </a:t>
            </a:r>
            <a:r>
              <a:rPr lang="ko-KR" altLang="ko-KR" dirty="0" err="1"/>
              <a:t>파싱하고</a:t>
            </a:r>
            <a:r>
              <a:rPr lang="ko-KR" altLang="ko-KR" dirty="0"/>
              <a:t> 화면을 구성하는데 불필요한 요소이다</a:t>
            </a:r>
            <a:r>
              <a:rPr lang="en-US" altLang="ko-KR" dirty="0" smtClean="0"/>
              <a:t>. </a:t>
            </a:r>
            <a:r>
              <a:rPr lang="ko-KR" altLang="ko-KR" dirty="0" smtClean="0"/>
              <a:t>웹 </a:t>
            </a:r>
            <a:r>
              <a:rPr lang="ko-KR" altLang="ko-KR" dirty="0"/>
              <a:t>사이트 이용자가 내려 받는 파일에는 주석</a:t>
            </a:r>
            <a:r>
              <a:rPr lang="en-US" altLang="ko-KR" dirty="0"/>
              <a:t>, </a:t>
            </a:r>
            <a:r>
              <a:rPr lang="ko-KR" altLang="ko-KR" dirty="0"/>
              <a:t>공백</a:t>
            </a:r>
            <a:r>
              <a:rPr lang="en-US" altLang="ko-KR" dirty="0"/>
              <a:t>, </a:t>
            </a:r>
            <a:r>
              <a:rPr lang="ko-KR" altLang="ko-KR" dirty="0"/>
              <a:t>빈 줄을 모두 삭제하여 데이터 </a:t>
            </a:r>
            <a:r>
              <a:rPr lang="ko-KR" altLang="ko-KR" dirty="0" err="1"/>
              <a:t>전송량을</a:t>
            </a:r>
            <a:r>
              <a:rPr lang="ko-KR" altLang="ko-KR" dirty="0"/>
              <a:t> 줄이는 것이 좋다</a:t>
            </a:r>
            <a:r>
              <a:rPr lang="en-US" altLang="ko-KR" dirty="0"/>
              <a:t>.</a:t>
            </a:r>
            <a:endParaRPr lang="ko-KR" altLang="ko-KR" dirty="0"/>
          </a:p>
          <a:p>
            <a:pPr marL="266700" indent="-266700"/>
            <a:r>
              <a:rPr lang="en-US" altLang="ko-KR" dirty="0" smtClean="0"/>
              <a:t>NHN</a:t>
            </a:r>
            <a:r>
              <a:rPr lang="ko-KR" altLang="ko-KR" dirty="0"/>
              <a:t>에서는 </a:t>
            </a:r>
            <a:r>
              <a:rPr lang="ko-KR" altLang="ko-KR" dirty="0" err="1"/>
              <a:t>마크업</a:t>
            </a:r>
            <a:r>
              <a:rPr lang="ko-KR" altLang="ko-KR" dirty="0"/>
              <a:t> 코딩 </a:t>
            </a:r>
            <a:r>
              <a:rPr lang="ko-KR" altLang="ko-KR" dirty="0" err="1"/>
              <a:t>컨벤션에</a:t>
            </a:r>
            <a:r>
              <a:rPr lang="ko-KR" altLang="ko-KR" dirty="0"/>
              <a:t> 주석</a:t>
            </a:r>
            <a:r>
              <a:rPr lang="en-US" altLang="ko-KR" dirty="0"/>
              <a:t>, </a:t>
            </a:r>
            <a:r>
              <a:rPr lang="ko-KR" altLang="ko-KR" dirty="0"/>
              <a:t>공백</a:t>
            </a:r>
            <a:r>
              <a:rPr lang="en-US" altLang="ko-KR" dirty="0"/>
              <a:t>, </a:t>
            </a:r>
            <a:r>
              <a:rPr lang="ko-KR" altLang="ko-KR" dirty="0"/>
              <a:t>빈 줄에 관련된 규칙을 명시하여 작업자간 스타일 불일치 문제를 해결하고 코드 </a:t>
            </a:r>
            <a:r>
              <a:rPr lang="ko-KR" altLang="ko-KR" dirty="0" err="1"/>
              <a:t>가독성을</a:t>
            </a:r>
            <a:r>
              <a:rPr lang="ko-KR" altLang="ko-KR" dirty="0"/>
              <a:t> 높여 작업 효율성을 확보하고 있다</a:t>
            </a:r>
            <a:r>
              <a:rPr lang="en-US" altLang="ko-KR" dirty="0" smtClean="0"/>
              <a:t>.</a:t>
            </a:r>
          </a:p>
          <a:p>
            <a:pPr marL="266700" indent="-266700"/>
            <a:r>
              <a:rPr lang="ko-KR" altLang="ko-KR" dirty="0" smtClean="0"/>
              <a:t>정규</a:t>
            </a:r>
            <a:r>
              <a:rPr lang="en-US" altLang="ko-KR" dirty="0" smtClean="0"/>
              <a:t> </a:t>
            </a:r>
            <a:r>
              <a:rPr lang="ko-KR" altLang="ko-KR" dirty="0" err="1" smtClean="0"/>
              <a:t>표현식으로</a:t>
            </a:r>
            <a:r>
              <a:rPr lang="ko-KR" altLang="ko-KR" dirty="0" smtClean="0"/>
              <a:t> </a:t>
            </a:r>
            <a:r>
              <a:rPr lang="ko-KR" altLang="ko-KR" dirty="0"/>
              <a:t>주석</a:t>
            </a:r>
            <a:r>
              <a:rPr lang="en-US" altLang="ko-KR" dirty="0"/>
              <a:t>, </a:t>
            </a:r>
            <a:r>
              <a:rPr lang="ko-KR" altLang="ko-KR" dirty="0"/>
              <a:t>들여쓰기</a:t>
            </a:r>
            <a:r>
              <a:rPr lang="en-US" altLang="ko-KR" dirty="0"/>
              <a:t>, </a:t>
            </a:r>
            <a:r>
              <a:rPr lang="ko-KR" altLang="ko-KR" dirty="0"/>
              <a:t>빈 줄 등을 제거하기 전과 후의 </a:t>
            </a:r>
            <a:r>
              <a:rPr lang="ko-KR" altLang="ko-KR" dirty="0" err="1"/>
              <a:t>네이버</a:t>
            </a:r>
            <a:r>
              <a:rPr lang="ko-KR" altLang="ko-KR" dirty="0"/>
              <a:t> 초기 화면</a:t>
            </a:r>
            <a:r>
              <a:rPr lang="en-US" altLang="ko-KR" dirty="0"/>
              <a:t> HTML </a:t>
            </a:r>
            <a:r>
              <a:rPr lang="ko-KR" altLang="ko-KR" dirty="0"/>
              <a:t>파일 용량을 비교한 내용이다</a:t>
            </a:r>
            <a:r>
              <a:rPr lang="en-US" altLang="ko-KR" dirty="0"/>
              <a:t>.</a:t>
            </a:r>
            <a:endParaRPr lang="en-US" altLang="ko-KR" sz="1600" dirty="0" smtClean="0">
              <a:solidFill>
                <a:prstClr val="black"/>
              </a:solidFill>
            </a:endParaRPr>
          </a:p>
          <a:p>
            <a:pPr marL="622300" lvl="1" indent="-165100">
              <a:lnSpc>
                <a:spcPct val="150000"/>
              </a:lnSpc>
              <a:buClr>
                <a:srgbClr val="0000CC"/>
              </a:buClr>
              <a:buFont typeface="Wingdings" pitchFamily="2" charset="2"/>
              <a:buChar char="§"/>
            </a:pP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3.1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237694768"/>
              </p:ext>
            </p:extLst>
          </p:nvPr>
        </p:nvGraphicFramePr>
        <p:xfrm>
          <a:off x="899592" y="4005064"/>
          <a:ext cx="7557838" cy="193704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77748"/>
                <a:gridCol w="2450644"/>
                <a:gridCol w="2393930"/>
                <a:gridCol w="1635516"/>
              </a:tblGrid>
              <a:tr h="645681">
                <a:tc>
                  <a:txBody>
                    <a:bodyPr/>
                    <a:lstStyle/>
                    <a:p>
                      <a:pPr indent="150495" algn="ctr" latinLnBrk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200" kern="1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 </a:t>
                      </a:r>
                      <a:endParaRPr lang="ko-KR" sz="1200" kern="100" dirty="0">
                        <a:effectLst/>
                        <a:latin typeface="맑은 고딕" pitchFamily="50" charset="-127"/>
                        <a:ea typeface="맑은 고딕" pitchFamily="50" charset="-127"/>
                        <a:cs typeface="Rix고딕 L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indent="150495" algn="ctr" latinLnBrk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ko-KR" sz="1200" kern="1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주석</a:t>
                      </a:r>
                      <a:r>
                        <a:rPr lang="en-US" sz="1200" kern="1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lang="ko-KR" sz="1200" kern="1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들여쓰기</a:t>
                      </a:r>
                      <a:r>
                        <a:rPr lang="en-US" sz="1200" kern="1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lang="ko-KR" sz="1200" kern="100" dirty="0" err="1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빈줄</a:t>
                      </a:r>
                      <a:r>
                        <a:rPr lang="ko-KR" sz="1200" kern="1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제거 전</a:t>
                      </a:r>
                      <a:endParaRPr lang="ko-KR" sz="1200" kern="100" dirty="0">
                        <a:effectLst/>
                        <a:latin typeface="맑은 고딕" pitchFamily="50" charset="-127"/>
                        <a:ea typeface="맑은 고딕" pitchFamily="50" charset="-127"/>
                        <a:cs typeface="Rix고딕 L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indent="150495" algn="ctr" latinLnBrk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ko-KR" sz="1200" kern="1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주석</a:t>
                      </a:r>
                      <a:r>
                        <a:rPr lang="en-US" sz="1200" kern="1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lang="ko-KR" sz="1200" kern="1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들여쓰기</a:t>
                      </a:r>
                      <a:r>
                        <a:rPr lang="en-US" sz="1200" kern="1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lang="ko-KR" sz="1200" kern="1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빈줄 제거 후</a:t>
                      </a:r>
                      <a:endParaRPr lang="ko-KR" sz="1200" kern="100">
                        <a:effectLst/>
                        <a:latin typeface="맑은 고딕" pitchFamily="50" charset="-127"/>
                        <a:ea typeface="맑은 고딕" pitchFamily="50" charset="-127"/>
                        <a:cs typeface="Rix고딕 L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indent="150495" algn="ctr" latinLnBrk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ko-KR" sz="1200" kern="1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증감</a:t>
                      </a:r>
                      <a:endParaRPr lang="ko-KR" sz="1200" kern="100">
                        <a:effectLst/>
                        <a:latin typeface="맑은 고딕" pitchFamily="50" charset="-127"/>
                        <a:ea typeface="맑은 고딕" pitchFamily="50" charset="-127"/>
                        <a:cs typeface="Rix고딕 L"/>
                      </a:endParaRPr>
                    </a:p>
                  </a:txBody>
                  <a:tcPr marL="17780" marR="17780" marT="0" marB="0" anchor="ctr"/>
                </a:tc>
              </a:tr>
              <a:tr h="645681">
                <a:tc>
                  <a:txBody>
                    <a:bodyPr/>
                    <a:lstStyle/>
                    <a:p>
                      <a:pPr indent="150495" latinLnBrk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ko-KR" sz="1200" kern="1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파일 용량</a:t>
                      </a:r>
                      <a:endParaRPr lang="ko-KR" sz="1200" kern="100">
                        <a:effectLst/>
                        <a:latin typeface="맑은 고딕" pitchFamily="50" charset="-127"/>
                        <a:ea typeface="맑은 고딕" pitchFamily="50" charset="-127"/>
                        <a:cs typeface="Rix고딕 L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indent="150495" algn="ctr" latinLnBrk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200" kern="1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129KB</a:t>
                      </a:r>
                      <a:endParaRPr lang="ko-KR" sz="1200" kern="100" dirty="0">
                        <a:effectLst/>
                        <a:latin typeface="맑은 고딕" pitchFamily="50" charset="-127"/>
                        <a:ea typeface="맑은 고딕" pitchFamily="50" charset="-127"/>
                        <a:cs typeface="Rix고딕 L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indent="150495" algn="ctr" latinLnBrk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200" kern="1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111KB</a:t>
                      </a:r>
                      <a:endParaRPr lang="ko-KR" sz="1200" kern="100" dirty="0">
                        <a:effectLst/>
                        <a:latin typeface="맑은 고딕" pitchFamily="50" charset="-127"/>
                        <a:ea typeface="맑은 고딕" pitchFamily="50" charset="-127"/>
                        <a:cs typeface="Rix고딕 L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indent="150495" algn="ctr" latinLnBrk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ko-KR" sz="1200" kern="100" dirty="0">
                          <a:solidFill>
                            <a:srgbClr val="0000FF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↓</a:t>
                      </a:r>
                      <a:r>
                        <a:rPr lang="en-US" sz="1200" kern="100" dirty="0">
                          <a:solidFill>
                            <a:srgbClr val="0000FF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14% </a:t>
                      </a:r>
                      <a:r>
                        <a:rPr lang="ko-KR" sz="1200" kern="100" dirty="0">
                          <a:solidFill>
                            <a:srgbClr val="0000FF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감소</a:t>
                      </a:r>
                      <a:endParaRPr lang="ko-KR" sz="1200" kern="100" dirty="0">
                        <a:solidFill>
                          <a:srgbClr val="0000FF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Rix고딕 L"/>
                      </a:endParaRPr>
                    </a:p>
                  </a:txBody>
                  <a:tcPr marL="17780" marR="17780" marT="0" marB="0" anchor="ctr"/>
                </a:tc>
              </a:tr>
              <a:tr h="645681">
                <a:tc>
                  <a:txBody>
                    <a:bodyPr/>
                    <a:lstStyle/>
                    <a:p>
                      <a:pPr indent="150495" latinLnBrk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200" kern="1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LOC</a:t>
                      </a:r>
                      <a:endParaRPr lang="ko-KR" sz="1200" kern="100">
                        <a:effectLst/>
                        <a:latin typeface="맑은 고딕" pitchFamily="50" charset="-127"/>
                        <a:ea typeface="맑은 고딕" pitchFamily="50" charset="-127"/>
                        <a:cs typeface="Rix고딕 L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indent="150495" algn="ctr" latinLnBrk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200" kern="1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2033 Line </a:t>
                      </a:r>
                      <a:endParaRPr lang="ko-KR" sz="1200" kern="100">
                        <a:effectLst/>
                        <a:latin typeface="맑은 고딕" pitchFamily="50" charset="-127"/>
                        <a:ea typeface="맑은 고딕" pitchFamily="50" charset="-127"/>
                        <a:cs typeface="Rix고딕 L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indent="150495" algn="ctr" latinLnBrk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200" kern="1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1730 Line</a:t>
                      </a:r>
                      <a:endParaRPr lang="ko-KR" sz="1200" kern="100">
                        <a:effectLst/>
                        <a:latin typeface="맑은 고딕" pitchFamily="50" charset="-127"/>
                        <a:ea typeface="맑은 고딕" pitchFamily="50" charset="-127"/>
                        <a:cs typeface="Rix고딕 L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indent="150495" algn="ctr" latinLnBrk="1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ko-KR" sz="1200" kern="100" dirty="0">
                          <a:solidFill>
                            <a:srgbClr val="0000FF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↓</a:t>
                      </a:r>
                      <a:r>
                        <a:rPr lang="en-US" sz="1200" kern="100" dirty="0">
                          <a:solidFill>
                            <a:srgbClr val="0000FF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15% </a:t>
                      </a:r>
                      <a:r>
                        <a:rPr lang="ko-KR" sz="1200" kern="100" dirty="0">
                          <a:solidFill>
                            <a:srgbClr val="0000FF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감소</a:t>
                      </a:r>
                      <a:endParaRPr lang="ko-KR" sz="1200" kern="100" dirty="0">
                        <a:solidFill>
                          <a:srgbClr val="0000FF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Rix고딕 L"/>
                      </a:endParaRPr>
                    </a:p>
                  </a:txBody>
                  <a:tcPr marL="17780" marR="17780" marT="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164348346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파일 크기 줄이기 </a:t>
            </a:r>
            <a:r>
              <a:rPr lang="en-US" altLang="ko-KR" dirty="0"/>
              <a:t>(</a:t>
            </a:r>
            <a:r>
              <a:rPr lang="en-US" altLang="ko-KR" dirty="0" err="1"/>
              <a:t>Cont</a:t>
            </a:r>
            <a:r>
              <a:rPr lang="en-US" altLang="ko-KR" dirty="0"/>
              <a:t>’)</a:t>
            </a:r>
            <a:r>
              <a:rPr lang="ko-KR" altLang="en-US" dirty="0"/>
              <a:t>  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smtClean="0"/>
              <a:t>주석</a:t>
            </a:r>
            <a:r>
              <a:rPr lang="en-US" altLang="ko-KR" dirty="0" smtClean="0"/>
              <a:t>, </a:t>
            </a:r>
            <a:r>
              <a:rPr lang="ko-KR" altLang="en-US" dirty="0" smtClean="0"/>
              <a:t>공백</a:t>
            </a:r>
            <a:r>
              <a:rPr lang="en-US" altLang="ko-KR" dirty="0" smtClean="0"/>
              <a:t>, </a:t>
            </a:r>
            <a:r>
              <a:rPr lang="ko-KR" altLang="en-US" dirty="0" smtClean="0"/>
              <a:t>빈 줄 제거</a:t>
            </a:r>
            <a:endParaRPr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>
          <a:xfrm>
            <a:off x="500089" y="1071566"/>
            <a:ext cx="8143877" cy="4857764"/>
          </a:xfrm>
        </p:spPr>
        <p:txBody>
          <a:bodyPr>
            <a:noAutofit/>
          </a:bodyPr>
          <a:lstStyle/>
          <a:p>
            <a:r>
              <a:rPr lang="en-US" altLang="ko-KR" dirty="0" smtClean="0"/>
              <a:t> </a:t>
            </a:r>
            <a:r>
              <a:rPr lang="ko-KR" altLang="ko-KR" dirty="0"/>
              <a:t>서비스를 배포할 때는 주석과 공백</a:t>
            </a:r>
            <a:r>
              <a:rPr lang="en-US" altLang="ko-KR" dirty="0"/>
              <a:t>, </a:t>
            </a:r>
            <a:r>
              <a:rPr lang="ko-KR" altLang="ko-KR" dirty="0"/>
              <a:t>빈 줄을 삭제해 데이터 </a:t>
            </a:r>
            <a:r>
              <a:rPr lang="ko-KR" altLang="ko-KR" dirty="0" err="1"/>
              <a:t>전송량을</a:t>
            </a:r>
            <a:r>
              <a:rPr lang="ko-KR" altLang="ko-KR" dirty="0"/>
              <a:t> 줄이고 있다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ko-KR" altLang="ko-KR" dirty="0" smtClean="0"/>
              <a:t>예컨대 </a:t>
            </a:r>
            <a:r>
              <a:rPr lang="ko-KR" altLang="ko-KR" dirty="0" err="1"/>
              <a:t>네이버</a:t>
            </a:r>
            <a:r>
              <a:rPr lang="ko-KR" altLang="ko-KR" dirty="0"/>
              <a:t> 초기 화면의 경우 다음과 같이 공백</a:t>
            </a:r>
            <a:r>
              <a:rPr lang="en-US" altLang="ko-KR" dirty="0"/>
              <a:t>, </a:t>
            </a:r>
            <a:r>
              <a:rPr lang="ko-KR" altLang="ko-KR" dirty="0" smtClean="0"/>
              <a:t>탭</a:t>
            </a:r>
            <a:r>
              <a:rPr lang="en-US" altLang="ko-KR" dirty="0" smtClean="0"/>
              <a:t>, </a:t>
            </a:r>
            <a:r>
              <a:rPr lang="ko-KR" altLang="en-US" dirty="0" smtClean="0"/>
              <a:t>주석</a:t>
            </a:r>
            <a:r>
              <a:rPr lang="ko-KR" altLang="ko-KR" dirty="0" smtClean="0"/>
              <a:t>을 </a:t>
            </a:r>
            <a:r>
              <a:rPr lang="ko-KR" altLang="ko-KR" dirty="0"/>
              <a:t>제거하여 </a:t>
            </a:r>
            <a:r>
              <a:rPr lang="ko-KR" altLang="ko-KR" dirty="0" smtClean="0"/>
              <a:t>배포한다</a:t>
            </a:r>
            <a:r>
              <a:rPr lang="en-US" altLang="ko-KR" dirty="0" smtClean="0"/>
              <a:t>.</a:t>
            </a:r>
          </a:p>
          <a:p>
            <a:pPr lv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Wingdings" pitchFamily="2" charset="2"/>
              <a:buChar char="v"/>
            </a:pPr>
            <a:endParaRPr lang="en-US" altLang="ko-KR" sz="1600" dirty="0" smtClean="0">
              <a:solidFill>
                <a:prstClr val="black"/>
              </a:solidFill>
            </a:endParaRPr>
          </a:p>
          <a:p>
            <a:pPr marL="622300" lvl="1" indent="-165100">
              <a:lnSpc>
                <a:spcPct val="150000"/>
              </a:lnSpc>
              <a:buClr>
                <a:srgbClr val="0000CC"/>
              </a:buClr>
              <a:buFont typeface="Wingdings" pitchFamily="2" charset="2"/>
              <a:buChar char="§"/>
            </a:pP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3.1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8" name="그림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83568" y="1772816"/>
            <a:ext cx="7776864" cy="4608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06405764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표지">
  <a:themeElements>
    <a:clrScheme name="NHN">
      <a:dk1>
        <a:sysClr val="windowText" lastClr="000000"/>
      </a:dk1>
      <a:lt1>
        <a:sysClr val="window" lastClr="FFFFFF"/>
      </a:lt1>
      <a:dk2>
        <a:srgbClr val="FF7C19"/>
      </a:dk2>
      <a:lt2>
        <a:srgbClr val="71C31F"/>
      </a:lt2>
      <a:accent1>
        <a:srgbClr val="5DC1E3"/>
      </a:accent1>
      <a:accent2>
        <a:srgbClr val="61BDA1"/>
      </a:accent2>
      <a:accent3>
        <a:srgbClr val="4F79A1"/>
      </a:accent3>
      <a:accent4>
        <a:srgbClr val="758559"/>
      </a:accent4>
      <a:accent5>
        <a:srgbClr val="857155"/>
      </a:accent5>
      <a:accent6>
        <a:srgbClr val="88565B"/>
      </a:accent6>
      <a:hlink>
        <a:srgbClr val="4B5661"/>
      </a:hlink>
      <a:folHlink>
        <a:srgbClr val="523F4B"/>
      </a:folHlink>
    </a:clrScheme>
    <a:fontScheme name="NHN">
      <a:majorFont>
        <a:latin typeface="Rix고딕 EB"/>
        <a:ea typeface="Rix고딕 EB"/>
        <a:cs typeface=""/>
      </a:majorFont>
      <a:minorFont>
        <a:latin typeface="Rix고딕 M"/>
        <a:ea typeface="Rix고딕 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내지">
  <a:themeElements>
    <a:clrScheme name="NHN">
      <a:dk1>
        <a:sysClr val="windowText" lastClr="000000"/>
      </a:dk1>
      <a:lt1>
        <a:sysClr val="window" lastClr="FFFFFF"/>
      </a:lt1>
      <a:dk2>
        <a:srgbClr val="FF7C19"/>
      </a:dk2>
      <a:lt2>
        <a:srgbClr val="71C31F"/>
      </a:lt2>
      <a:accent1>
        <a:srgbClr val="5DC1E3"/>
      </a:accent1>
      <a:accent2>
        <a:srgbClr val="61BDA1"/>
      </a:accent2>
      <a:accent3>
        <a:srgbClr val="4F79A1"/>
      </a:accent3>
      <a:accent4>
        <a:srgbClr val="758559"/>
      </a:accent4>
      <a:accent5>
        <a:srgbClr val="857155"/>
      </a:accent5>
      <a:accent6>
        <a:srgbClr val="88565B"/>
      </a:accent6>
      <a:hlink>
        <a:srgbClr val="4B5661"/>
      </a:hlink>
      <a:folHlink>
        <a:srgbClr val="523F4B"/>
      </a:folHlink>
    </a:clrScheme>
    <a:fontScheme name="NHN">
      <a:majorFont>
        <a:latin typeface="Rix고딕 EB"/>
        <a:ea typeface="Rix고딕 EB"/>
        <a:cs typeface=""/>
      </a:majorFont>
      <a:minorFont>
        <a:latin typeface="Rix고딕 M"/>
        <a:ea typeface="Rix고딕 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NHN">
    <a:dk1>
      <a:sysClr val="windowText" lastClr="000000"/>
    </a:dk1>
    <a:lt1>
      <a:sysClr val="window" lastClr="FFFFFF"/>
    </a:lt1>
    <a:dk2>
      <a:srgbClr val="FF7C19"/>
    </a:dk2>
    <a:lt2>
      <a:srgbClr val="71C31F"/>
    </a:lt2>
    <a:accent1>
      <a:srgbClr val="5DC1E3"/>
    </a:accent1>
    <a:accent2>
      <a:srgbClr val="61BDA1"/>
    </a:accent2>
    <a:accent3>
      <a:srgbClr val="4F79A1"/>
    </a:accent3>
    <a:accent4>
      <a:srgbClr val="758559"/>
    </a:accent4>
    <a:accent5>
      <a:srgbClr val="857155"/>
    </a:accent5>
    <a:accent6>
      <a:srgbClr val="88565B"/>
    </a:accent6>
    <a:hlink>
      <a:srgbClr val="4B5661"/>
    </a:hlink>
    <a:folHlink>
      <a:srgbClr val="523F4B"/>
    </a:folHlink>
  </a:clrScheme>
  <a:fontScheme name="NHN">
    <a:majorFont>
      <a:latin typeface="Rix고딕 EB"/>
      <a:ea typeface="Rix고딕 EB"/>
      <a:cs typeface=""/>
    </a:majorFont>
    <a:minorFont>
      <a:latin typeface="Rix고딕 M"/>
      <a:ea typeface="Rix고딕 M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39163F38CDDCA747BB9DE3E8B841D3F0" ma:contentTypeVersion="0" ma:contentTypeDescription="새 문서를 만듭니다." ma:contentTypeScope="" ma:versionID="79b5569f76719f464b1d733bbeeff19a">
  <xsd:schema xmlns:xsd="http://www.w3.org/2001/XMLSchema" xmlns:p="http://schemas.microsoft.com/office/2006/metadata/properties" targetNamespace="http://schemas.microsoft.com/office/2006/metadata/properties" ma:root="true" ma:fieldsID="6d1ee5c80bf69a1ee28e268965e8a726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 ma:readOnly="true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6010295-7AD3-4990-B92A-E1CCF1038DE5}">
  <ds:schemaRefs>
    <ds:schemaRef ds:uri="http://schemas.microsoft.com/office/2006/documentManagement/types"/>
    <ds:schemaRef ds:uri="http://purl.org/dc/dcmitype/"/>
    <ds:schemaRef ds:uri="http://purl.org/dc/elements/1.1/"/>
    <ds:schemaRef ds:uri="http://purl.org/dc/terms/"/>
    <ds:schemaRef ds:uri="http://schemas.openxmlformats.org/package/2006/metadata/core-properties"/>
    <ds:schemaRef ds:uri="http://schemas.microsoft.com/office/2006/metadata/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6FA2F17C-21CF-4162-A458-284505022EF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customXml/itemProps3.xml><?xml version="1.0" encoding="utf-8"?>
<ds:datastoreItem xmlns:ds="http://schemas.openxmlformats.org/officeDocument/2006/customXml" ds:itemID="{7D667C74-AC9D-4A92-92BD-EB1BE86EC83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9779</TotalTime>
  <Words>6408</Words>
  <Application>Microsoft Office PowerPoint</Application>
  <PresentationFormat>화면 슬라이드 쇼(4:3)</PresentationFormat>
  <Paragraphs>1201</Paragraphs>
  <Slides>68</Slides>
  <Notes>61</Notes>
  <HiddenSlides>0</HiddenSlides>
  <MMClips>1</MMClips>
  <ScaleCrop>false</ScaleCrop>
  <HeadingPairs>
    <vt:vector size="6" baseType="variant">
      <vt:variant>
        <vt:lpstr>테마</vt:lpstr>
      </vt:variant>
      <vt:variant>
        <vt:i4>2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68</vt:i4>
      </vt:variant>
    </vt:vector>
  </HeadingPairs>
  <TitlesOfParts>
    <vt:vector size="71" baseType="lpstr">
      <vt:lpstr>표지</vt:lpstr>
      <vt:lpstr>1_내지</vt:lpstr>
      <vt:lpstr>Image</vt:lpstr>
      <vt:lpstr>슬라이드 1</vt:lpstr>
      <vt:lpstr>슬라이드 2</vt:lpstr>
      <vt:lpstr>슬라이드 3</vt:lpstr>
      <vt:lpstr>강의 목표</vt:lpstr>
      <vt:lpstr>슬라이드 5</vt:lpstr>
      <vt:lpstr>마크업 최적화? </vt:lpstr>
      <vt:lpstr>슬라이드 7</vt:lpstr>
      <vt:lpstr>파일 크기 줄이기</vt:lpstr>
      <vt:lpstr>파일 크기 줄이기 (Cont’)  </vt:lpstr>
      <vt:lpstr>파일 크기 줄이기 (Cont’)  </vt:lpstr>
      <vt:lpstr>파일 요청 줄이기  </vt:lpstr>
      <vt:lpstr>렌더링 순서를 고려한 마크업 개발 방법</vt:lpstr>
      <vt:lpstr>렌더링 순서를 고려한 마크업 개발 방법 (Cont’)  </vt:lpstr>
      <vt:lpstr>렌더링 순서를 고려한 마크업 개발 방법 (Cont’)  </vt:lpstr>
      <vt:lpstr>렌더링 순서를 고려한 마크업 개발 방법 (Cont’)  </vt:lpstr>
      <vt:lpstr>DOM 복잡도와 성능</vt:lpstr>
      <vt:lpstr>DOM 복잡도와 성능 (Cont’)  </vt:lpstr>
      <vt:lpstr>그 밖의 고려사항</vt:lpstr>
      <vt:lpstr>그 밖의 고려사항 (Cont’)  </vt:lpstr>
      <vt:lpstr>그 밖의 고려사항 (Cont’)  </vt:lpstr>
      <vt:lpstr>슬라이드 21</vt:lpstr>
      <vt:lpstr>파일 크기 줄이기</vt:lpstr>
      <vt:lpstr>파일 크기 줄이기(Cont’) </vt:lpstr>
      <vt:lpstr>파일 크기 줄이기(Cont’) </vt:lpstr>
      <vt:lpstr>파일 크기 줄이기(Cont’) </vt:lpstr>
      <vt:lpstr>파일 크기 줄이기(Cont’) </vt:lpstr>
      <vt:lpstr>파일 크기 줄이기(Cont’) </vt:lpstr>
      <vt:lpstr>파일 크기 줄이기(Cont’) </vt:lpstr>
      <vt:lpstr>파일 크기 줄이기(Cont’) </vt:lpstr>
      <vt:lpstr>파일 크기 줄이기(Cont’) </vt:lpstr>
      <vt:lpstr>파일 크기 줄이기(Cont’) </vt:lpstr>
      <vt:lpstr>파일 크기 줄이기(Cont’) </vt:lpstr>
      <vt:lpstr>파일 크기 줄이기(Cont’) </vt:lpstr>
      <vt:lpstr>파일 크기 줄이기(Cont’) </vt:lpstr>
      <vt:lpstr>파일 크기 줄이기(Cont’) </vt:lpstr>
      <vt:lpstr>파일 크기 줄이기(Cont’) </vt:lpstr>
      <vt:lpstr>파일 크기 줄이기(Cont’) </vt:lpstr>
      <vt:lpstr>파일 크기 줄이기(Cont’) </vt:lpstr>
      <vt:lpstr>파일 요청 줄이기(Cont’) </vt:lpstr>
      <vt:lpstr>파일 요청 줄이기(Cont’) </vt:lpstr>
      <vt:lpstr>파일 요청 줄이기(Cont’) </vt:lpstr>
      <vt:lpstr>파일 요청 줄이기(Cont’) </vt:lpstr>
      <vt:lpstr>파일 요청 줄이기(Cont’) </vt:lpstr>
      <vt:lpstr>파일 요청 줄이기(Cont’) </vt:lpstr>
      <vt:lpstr>파일 요청 줄이기(Cont’) </vt:lpstr>
      <vt:lpstr>파일 요청 줄이기(Cont’) </vt:lpstr>
      <vt:lpstr>파일 요청 줄이기(Cont’) </vt:lpstr>
      <vt:lpstr>파일 요청 줄이기(Cont’) </vt:lpstr>
      <vt:lpstr>슬라이드 49</vt:lpstr>
      <vt:lpstr>파일 크기 줄이기</vt:lpstr>
      <vt:lpstr>파일 크기 줄이기 (Cont’) </vt:lpstr>
      <vt:lpstr>파일 크기 줄이기 (Cont’) </vt:lpstr>
      <vt:lpstr>파일 크기 줄이기 (Cont’) </vt:lpstr>
      <vt:lpstr>파일 크기 줄이기 (Cont’) </vt:lpstr>
      <vt:lpstr>파일 크기 줄이기 (Cont’) </vt:lpstr>
      <vt:lpstr>파일 요청 줄이기</vt:lpstr>
      <vt:lpstr>파일 요청 줄이기 (Cont’) </vt:lpstr>
      <vt:lpstr>파일 요청 줄이기 (Cont’) </vt:lpstr>
      <vt:lpstr>CSS 구문</vt:lpstr>
      <vt:lpstr>CSS 구문 (Cont’) </vt:lpstr>
      <vt:lpstr>CSS 구문 (Cont’) </vt:lpstr>
      <vt:lpstr>CSS 구문 (Cont’) </vt:lpstr>
      <vt:lpstr>CSS 구문 (Cont’) </vt:lpstr>
      <vt:lpstr>CSS 구문 (Cont’) </vt:lpstr>
      <vt:lpstr>CSS 구문 (Cont’) </vt:lpstr>
      <vt:lpstr>Appendix</vt:lpstr>
      <vt:lpstr>Revision History</vt:lpstr>
      <vt:lpstr>슬라이드 68</vt:lpstr>
    </vt:vector>
  </TitlesOfParts>
  <Company>Stevia design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NHN</dc:creator>
  <cp:lastModifiedBy>NHN 웹표준개발1팀 김군우</cp:lastModifiedBy>
  <cp:revision>541</cp:revision>
  <dcterms:created xsi:type="dcterms:W3CDTF">2007-04-27T09:07:31Z</dcterms:created>
  <dcterms:modified xsi:type="dcterms:W3CDTF">2011-11-07T10:14:09Z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0x01010039163F38CDDCA747BB9DE3E8B841D3F0</vt:lpwstr>
  </property>
</Properties>
</file>